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74" r:id="rId3"/>
    <p:sldId id="261" r:id="rId4"/>
    <p:sldId id="279" r:id="rId5"/>
    <p:sldId id="276" r:id="rId6"/>
    <p:sldId id="259" r:id="rId7"/>
    <p:sldId id="275" r:id="rId8"/>
    <p:sldId id="277" r:id="rId9"/>
    <p:sldId id="262" r:id="rId10"/>
    <p:sldId id="263" r:id="rId11"/>
    <p:sldId id="271"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532"/>
    <a:srgbClr val="A1C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404" autoAdjust="0"/>
  </p:normalViewPr>
  <p:slideViewPr>
    <p:cSldViewPr snapToGrid="0">
      <p:cViewPr varScale="1">
        <p:scale>
          <a:sx n="87" d="100"/>
          <a:sy n="87" d="100"/>
        </p:scale>
        <p:origin x="6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E6B75BA-0561-4F36-9C3A-97F3D6B53BFF}" type="datetimeFigureOut">
              <a:rPr lang="en-US" smtClean="0"/>
              <a:t>7/7/2023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282929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E6B75BA-0561-4F36-9C3A-97F3D6B53BF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70163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E6B75BA-0561-4F36-9C3A-97F3D6B53BFF}" type="datetimeFigureOut">
              <a:rPr lang="en-US" smtClean="0"/>
              <a:t>7/7/2023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321187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E6B75BA-0561-4F36-9C3A-97F3D6B53BFF}" type="datetimeFigureOut">
              <a:rPr lang="en-US" smtClean="0"/>
              <a:t>7/7/2023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941D1F3-D8E6-4417-BFC7-2DE722FBDC50}" type="slidenum">
              <a:rPr lang="en-US" smtClean="0"/>
              <a:t>‹Nº›</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6656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E6B75BA-0561-4F36-9C3A-97F3D6B53BFF}" type="datetimeFigureOut">
              <a:rPr lang="en-US" smtClean="0"/>
              <a:t>7/7/2023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427483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E6B75BA-0561-4F36-9C3A-97F3D6B53BFF}"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281114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E6B75BA-0561-4F36-9C3A-97F3D6B53BFF}"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1457224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E6B75BA-0561-4F36-9C3A-97F3D6B53BF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4024690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E6B75BA-0561-4F36-9C3A-97F3D6B53BFF}" type="datetimeFigureOut">
              <a:rPr lang="en-US" smtClean="0"/>
              <a:t>7/7/2023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188484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E6B75BA-0561-4F36-9C3A-97F3D6B53BF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315427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E6B75BA-0561-4F36-9C3A-97F3D6B53BFF}" type="datetimeFigureOut">
              <a:rPr lang="en-US" smtClean="0"/>
              <a:t>7/7/2023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191775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E6B75BA-0561-4F36-9C3A-97F3D6B53BF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376104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E6B75BA-0561-4F36-9C3A-97F3D6B53BFF}"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3675602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E6B75BA-0561-4F36-9C3A-97F3D6B53BFF}"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365216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B75BA-0561-4F36-9C3A-97F3D6B53BFF}"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76280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E6B75BA-0561-4F36-9C3A-97F3D6B53BF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95213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E6B75BA-0561-4F36-9C3A-97F3D6B53BF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1D1F3-D8E6-4417-BFC7-2DE722FBDC50}" type="slidenum">
              <a:rPr lang="en-US" smtClean="0"/>
              <a:t>‹Nº›</a:t>
            </a:fld>
            <a:endParaRPr lang="en-US"/>
          </a:p>
        </p:txBody>
      </p:sp>
    </p:spTree>
    <p:extLst>
      <p:ext uri="{BB962C8B-B14F-4D97-AF65-F5344CB8AC3E}">
        <p14:creationId xmlns:p14="http://schemas.microsoft.com/office/powerpoint/2010/main" val="372701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6B75BA-0561-4F36-9C3A-97F3D6B53BFF}" type="datetimeFigureOut">
              <a:rPr lang="en-US" smtClean="0"/>
              <a:t>7/7/2023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41D1F3-D8E6-4417-BFC7-2DE722FBDC50}" type="slidenum">
              <a:rPr lang="en-US" smtClean="0"/>
              <a:t>‹Nº›</a:t>
            </a:fld>
            <a:endParaRPr lang="en-US"/>
          </a:p>
        </p:txBody>
      </p:sp>
    </p:spTree>
    <p:extLst>
      <p:ext uri="{BB962C8B-B14F-4D97-AF65-F5344CB8AC3E}">
        <p14:creationId xmlns:p14="http://schemas.microsoft.com/office/powerpoint/2010/main" val="213682749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elcomercio.com/actualidad/fin-mision-ee-uu-para-que-4-000-productos-ingresen-sin-arancel.html" TargetMode="Externa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ecuavisa.com/noticias/ecuador/30000-toneladas-de-arroz-colombiano-llegaran-a-ecuador-y-lo-comprara-la-empresa-privada-asegura-el-ministerio-de-agricultura-YE5413023"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com/v3/__http:/www.ussec.org__;!!HhhKMSGjjQV-!sTK7F6lT5ZDr_IqJSzfIj1JYwCD0OPQkSFJ24cjTjL2BQLDGKNRMrHovE7-P4BoU3svp$" TargetMode="External"/><Relationship Id="rId2" Type="http://schemas.openxmlformats.org/officeDocument/2006/relationships/hyperlink" Target="https://urldefense.com/v3/__http:/www.USSoy.org__;!!HhhKMSGjjQV-!sTK7F6lT5ZDr_IqJSzfIj1JYwCD0OPQkSFJ24cjTjL2BQLDGKNRMrHovE7-P4Kh9yfAb$" TargetMode="External"/><Relationship Id="rId1" Type="http://schemas.openxmlformats.org/officeDocument/2006/relationships/slideLayout" Target="../slideLayouts/slideLayout1.xml"/><Relationship Id="rId5" Type="http://schemas.microsoft.com/office/2007/relationships/hdphoto" Target="../media/hdphoto10.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www.ecuavisa.com/noticias/ecuador/regreso-a-clases-el-comercio-aumenta-en-guayaquil-por-compra-de-utiles-escolares-BL4951740" TargetMode="External"/><Relationship Id="rId7" Type="http://schemas.microsoft.com/office/2007/relationships/hdphoto" Target="../media/hdphoto1.wdp"/><Relationship Id="rId2" Type="http://schemas.openxmlformats.org/officeDocument/2006/relationships/hyperlink" Target="https://www.ecuavisa.com/noticias/economia/comercio-produccion-ecuador-camara-industrias-AB5452255"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rot="2291524">
            <a:off x="9172725" y="462036"/>
            <a:ext cx="3486000" cy="1384995"/>
          </a:xfrm>
          <a:prstGeom prst="rect">
            <a:avLst/>
          </a:prstGeom>
          <a:noFill/>
        </p:spPr>
        <p:txBody>
          <a:bodyPr wrap="square" lIns="91440" tIns="45720" rIns="91440" bIns="45720">
            <a:spAutoFit/>
          </a:bodyPr>
          <a:lstStyle/>
          <a:p>
            <a:pPr algn="ctr"/>
            <a:r>
              <a:rPr lang="es-ES" sz="2800" u="sng"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GREMIO QUE TRASCIENDE EN LA HISTORIA</a:t>
            </a:r>
            <a:endParaRPr lang="en-US" sz="2800"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7" name="39 Rectángulo"/>
          <p:cNvSpPr/>
          <p:nvPr/>
        </p:nvSpPr>
        <p:spPr>
          <a:xfrm>
            <a:off x="-171314" y="5691225"/>
            <a:ext cx="2854130" cy="922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chemeClr val="tx1"/>
                </a:solidFill>
              </a:rPr>
              <a:t>VISIÓN </a:t>
            </a:r>
            <a:r>
              <a:rPr lang="en-US" sz="1000" b="1" dirty="0">
                <a:solidFill>
                  <a:schemeClr val="tx1"/>
                </a:solidFill>
              </a:rPr>
              <a:t>&amp;</a:t>
            </a:r>
            <a:r>
              <a:rPr lang="es-EC" sz="1000" b="1" dirty="0">
                <a:solidFill>
                  <a:schemeClr val="tx1"/>
                </a:solidFill>
              </a:rPr>
              <a:t> ACTUALIDAD </a:t>
            </a:r>
            <a:r>
              <a:rPr lang="es-EC" sz="1000" b="1" dirty="0" smtClean="0">
                <a:solidFill>
                  <a:schemeClr val="tx1"/>
                </a:solidFill>
              </a:rPr>
              <a:t>2023</a:t>
            </a:r>
            <a:endParaRPr lang="es-EC" sz="1000" b="1" dirty="0">
              <a:solidFill>
                <a:schemeClr val="tx1"/>
              </a:solidFill>
            </a:endParaRPr>
          </a:p>
          <a:p>
            <a:pPr algn="ctr"/>
            <a:r>
              <a:rPr lang="es-EC" sz="1000" b="1" dirty="0">
                <a:solidFill>
                  <a:schemeClr val="tx1"/>
                </a:solidFill>
              </a:rPr>
              <a:t>recepcionuio@afaba.org</a:t>
            </a:r>
          </a:p>
          <a:p>
            <a:pPr algn="ctr"/>
            <a:r>
              <a:rPr lang="es-EC" sz="1000" b="1" dirty="0">
                <a:solidFill>
                  <a:schemeClr val="tx1"/>
                </a:solidFill>
              </a:rPr>
              <a:t>Av. Eloy Alfaro N35-09 y Portugal</a:t>
            </a:r>
          </a:p>
          <a:p>
            <a:pPr algn="ctr"/>
            <a:r>
              <a:rPr lang="es-EC" sz="1000" b="1" dirty="0">
                <a:solidFill>
                  <a:schemeClr val="tx1"/>
                </a:solidFill>
              </a:rPr>
              <a:t>Edificio </a:t>
            </a:r>
            <a:r>
              <a:rPr lang="es-EC" sz="1000" b="1" dirty="0" err="1">
                <a:solidFill>
                  <a:schemeClr val="tx1"/>
                </a:solidFill>
              </a:rPr>
              <a:t>Millenium</a:t>
            </a:r>
            <a:r>
              <a:rPr lang="es-EC" sz="1000" b="1" dirty="0">
                <a:solidFill>
                  <a:schemeClr val="tx1"/>
                </a:solidFill>
              </a:rPr>
              <a:t> Plaza, piso 7, of. 703</a:t>
            </a:r>
          </a:p>
          <a:p>
            <a:pPr algn="ctr"/>
            <a:r>
              <a:rPr lang="es-EC" sz="1000" b="1" dirty="0">
                <a:solidFill>
                  <a:schemeClr val="tx1"/>
                </a:solidFill>
              </a:rPr>
              <a:t>Telf. 023330820/1-2-3</a:t>
            </a:r>
          </a:p>
        </p:txBody>
      </p:sp>
      <p:sp>
        <p:nvSpPr>
          <p:cNvPr id="18" name="39 Rectángulo"/>
          <p:cNvSpPr/>
          <p:nvPr/>
        </p:nvSpPr>
        <p:spPr>
          <a:xfrm>
            <a:off x="10051463" y="6404914"/>
            <a:ext cx="2206058" cy="344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a:solidFill>
                  <a:schemeClr val="tx1"/>
                </a:solidFill>
              </a:rPr>
              <a:t>Encuentre mas información en: </a:t>
            </a:r>
          </a:p>
          <a:p>
            <a:pPr algn="ctr"/>
            <a:r>
              <a:rPr lang="es-EC" sz="1000" b="1" dirty="0">
                <a:solidFill>
                  <a:schemeClr val="tx1"/>
                </a:solidFill>
              </a:rPr>
              <a:t>www.afaba.org</a:t>
            </a:r>
          </a:p>
        </p:txBody>
      </p:sp>
      <p:sp>
        <p:nvSpPr>
          <p:cNvPr id="19" name="Google Shape;91;p14"/>
          <p:cNvSpPr txBox="1">
            <a:spLocks noGrp="1"/>
          </p:cNvSpPr>
          <p:nvPr>
            <p:ph type="ctrTitle"/>
          </p:nvPr>
        </p:nvSpPr>
        <p:spPr>
          <a:xfrm>
            <a:off x="4858787" y="6105867"/>
            <a:ext cx="2474421" cy="8428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JUNIO</a:t>
            </a:r>
            <a:endParaRPr dirty="0"/>
          </a:p>
        </p:txBody>
      </p:sp>
      <p:sp>
        <p:nvSpPr>
          <p:cNvPr id="21" name="Rectángulo 20">
            <a:extLst>
              <a:ext uri="{FF2B5EF4-FFF2-40B4-BE49-F238E27FC236}">
                <a16:creationId xmlns:a16="http://schemas.microsoft.com/office/drawing/2014/main" id="{60522683-450D-2A96-AAA8-6E7EE4A3D4AF}"/>
              </a:ext>
            </a:extLst>
          </p:cNvPr>
          <p:cNvSpPr/>
          <p:nvPr/>
        </p:nvSpPr>
        <p:spPr>
          <a:xfrm rot="16200000">
            <a:off x="5749751" y="-5627259"/>
            <a:ext cx="692497" cy="12191999"/>
          </a:xfrm>
          <a:prstGeom prst="rect">
            <a:avLst/>
          </a:prstGeom>
          <a:noFill/>
          <a:ln>
            <a:noFill/>
          </a:ln>
        </p:spPr>
        <p:txBody>
          <a:bodyPr vert="vert" wrap="square" lIns="68580" tIns="34290" rIns="68580" bIns="34290">
            <a:spAutoFit/>
            <a:scene3d>
              <a:camera prst="orthographicFront"/>
              <a:lightRig rig="soft" dir="t">
                <a:rot lat="0" lon="0" rev="15600000"/>
              </a:lightRig>
            </a:scene3d>
            <a:sp3d extrusionH="57150" prstMaterial="softEdge">
              <a:bevelT w="25400" h="38100" prst="riblet"/>
            </a:sp3d>
          </a:bodyPr>
          <a:lstStyle/>
          <a:p>
            <a:pPr algn="ctr"/>
            <a:r>
              <a:rPr lang="es-ES" sz="3600" b="1" dirty="0">
                <a:ln w="18000">
                  <a:solidFill>
                    <a:schemeClr val="tx1"/>
                  </a:solidFill>
                  <a:prstDash val="solid"/>
                  <a:miter lim="800000"/>
                </a:ln>
                <a:solidFill>
                  <a:schemeClr val="accent4">
                    <a:lumMod val="50000"/>
                  </a:schemeClr>
                </a:solidFill>
                <a:effectLst>
                  <a:outerShdw blurRad="25500" dist="23000" dir="7020000" algn="tl">
                    <a:srgbClr val="000000">
                      <a:alpha val="50000"/>
                    </a:srgbClr>
                  </a:outerShdw>
                </a:effectLst>
              </a:rPr>
              <a:t>VISIÓN</a:t>
            </a:r>
            <a:r>
              <a:rPr lang="es-ES" sz="3600" b="1" spc="-225" dirty="0">
                <a:ln/>
                <a:solidFill>
                  <a:srgbClr val="FFC000"/>
                </a:solidFill>
                <a:effectLst>
                  <a:outerShdw blurRad="38100" dist="38100" dir="2700000" algn="tl">
                    <a:srgbClr val="000000">
                      <a:alpha val="43137"/>
                    </a:srgbClr>
                  </a:outerShdw>
                </a:effectLst>
              </a:rPr>
              <a:t> </a:t>
            </a:r>
            <a:r>
              <a:rPr lang="es-ES" sz="3600" b="1" spc="-225" dirty="0">
                <a:ln/>
                <a:solidFill>
                  <a:srgbClr val="92D050"/>
                </a:solidFill>
                <a:effectLst>
                  <a:outerShdw blurRad="38100" dist="38100" dir="2700000" algn="tl">
                    <a:srgbClr val="000000">
                      <a:alpha val="43137"/>
                    </a:srgbClr>
                  </a:outerShdw>
                </a:effectLst>
              </a:rPr>
              <a:t>&amp;</a:t>
            </a:r>
            <a:r>
              <a:rPr lang="es-ES" sz="3600" b="1" spc="-225" dirty="0">
                <a:ln/>
                <a:solidFill>
                  <a:srgbClr val="FFC000"/>
                </a:solidFill>
                <a:effectLst>
                  <a:outerShdw blurRad="38100" dist="38100" dir="2700000" algn="tl">
                    <a:srgbClr val="000000">
                      <a:alpha val="43137"/>
                    </a:srgbClr>
                  </a:outerShdw>
                </a:effectLst>
              </a:rPr>
              <a:t> </a:t>
            </a:r>
            <a:r>
              <a:rPr lang="es-ES" sz="3600" b="1" dirty="0">
                <a:ln w="18415" cmpd="sng">
                  <a:solidFill>
                    <a:srgbClr val="0070C0"/>
                  </a:solidFill>
                  <a:prstDash val="solid"/>
                </a:ln>
                <a:solidFill>
                  <a:srgbClr val="FFFF00"/>
                </a:solidFill>
                <a:effectLst>
                  <a:outerShdw blurRad="63500" dir="3600000" algn="tl" rotWithShape="0">
                    <a:srgbClr val="000000">
                      <a:alpha val="70000"/>
                    </a:srgbClr>
                  </a:outerShdw>
                </a:effectLst>
              </a:rPr>
              <a:t>ACTUALIDAD</a:t>
            </a:r>
          </a:p>
        </p:txBody>
      </p:sp>
      <p:pic>
        <p:nvPicPr>
          <p:cNvPr id="22" name="Picture 2" descr="Facebook - Inicia sesión o regístrate">
            <a:extLst>
              <a:ext uri="{FF2B5EF4-FFF2-40B4-BE49-F238E27FC236}">
                <a16:creationId xmlns:a16="http://schemas.microsoft.com/office/drawing/2014/main" id="{E9136FDE-7B95-2680-4BAD-ED18E3673B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064" y="4568570"/>
            <a:ext cx="466770" cy="4667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Las reglas de Twitter: seguridad, privacidad, autenticidad y más">
            <a:extLst>
              <a:ext uri="{FF2B5EF4-FFF2-40B4-BE49-F238E27FC236}">
                <a16:creationId xmlns:a16="http://schemas.microsoft.com/office/drawing/2014/main" id="{83B4F37B-D49D-A932-4156-5F7698AA5A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088" y="4741560"/>
            <a:ext cx="911066" cy="911066"/>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23">
            <a:extLst>
              <a:ext uri="{FF2B5EF4-FFF2-40B4-BE49-F238E27FC236}">
                <a16:creationId xmlns:a16="http://schemas.microsoft.com/office/drawing/2014/main" id="{DFF4ECC0-FDC5-6868-4BA1-84309287A0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451" b="89925" l="9969" r="89953">
                        <a14:foregroundMark x1="26947" y1="81810" x2="68847" y2="72295"/>
                        <a14:foregroundMark x1="75156" y1="85168" x2="30218" y2="71362"/>
                        <a14:foregroundMark x1="29984" y1="76959" x2="21184" y2="80504"/>
                        <a14:foregroundMark x1="28349" y1="80504" x2="23910" y2="87780"/>
                        <a14:foregroundMark x1="65031" y1="76586" x2="77025" y2="81157"/>
                        <a14:foregroundMark x1="36526" y1="80877" x2="58411" y2="80877"/>
                        <a14:foregroundMark x1="48287" y1="75000" x2="25000" y2="51306"/>
                        <a14:foregroundMark x1="57321" y1="73601" x2="77025" y2="42817"/>
                        <a14:foregroundMark x1="77025" y1="39179" x2="59268" y2="8769"/>
                        <a14:foregroundMark x1="59502" y1="8396" x2="39564" y2="12034"/>
                        <a14:foregroundMark x1="39564" y1="10728" x2="23676" y2="33675"/>
                        <a14:foregroundMark x1="23676" y1="34328" x2="25312" y2="52332"/>
                        <a14:foregroundMark x1="35436" y1="64832" x2="22819" y2="49067"/>
                        <a14:foregroundMark x1="23131" y1="51026" x2="30763" y2="63806"/>
                        <a14:foregroundMark x1="36760" y1="60541" x2="64408" y2="59515"/>
                        <a14:foregroundMark x1="65810" y1="64459" x2="37617" y2="59515"/>
                        <a14:foregroundMark x1="41199" y1="65112" x2="60047" y2="66418"/>
                        <a14:foregroundMark x1="61137" y1="64459" x2="51558" y2="73974"/>
                        <a14:foregroundMark x1="47196" y1="67444" x2="56776" y2="73321"/>
                        <a14:foregroundMark x1="23131" y1="48694" x2="20639" y2="30037"/>
                        <a14:foregroundMark x1="27181" y1="31716" x2="26090" y2="48414"/>
                        <a14:foregroundMark x1="26402" y1="48414" x2="32165" y2="56623"/>
                        <a14:foregroundMark x1="22586" y1="31716" x2="27181" y2="18563"/>
                        <a14:foregroundMark x1="28037" y1="14925" x2="41199" y2="5131"/>
                        <a14:foregroundMark x1="30763" y1="20243" x2="28583" y2="26399"/>
                        <a14:foregroundMark x1="22586" y1="30037" x2="24221" y2="23507"/>
                        <a14:foregroundMark x1="43925" y1="5131" x2="60358" y2="5131"/>
                        <a14:foregroundMark x1="60358" y1="7743" x2="72118" y2="16604"/>
                        <a14:foregroundMark x1="72664" y1="19869" x2="77025" y2="30690"/>
                        <a14:foregroundMark x1="77336" y1="30690" x2="78660" y2="43470"/>
                        <a14:foregroundMark x1="76791" y1="45802" x2="73442" y2="56623"/>
                        <a14:foregroundMark x1="73209" y1="56250" x2="68847" y2="64179"/>
                        <a14:foregroundMark x1="72897" y1="48041" x2="72897" y2="34981"/>
                        <a14:foregroundMark x1="71807" y1="26772" x2="67445" y2="17257"/>
                        <a14:foregroundMark x1="61137" y1="11007" x2="51558" y2="9701"/>
                        <a14:foregroundMark x1="49377" y1="7743" x2="49377" y2="7743"/>
                        <a14:foregroundMark x1="38551" y1="48414" x2="62072" y2="51679"/>
                        <a14:foregroundMark x1="57165" y1="46735" x2="36371" y2="52985"/>
                        <a14:foregroundMark x1="47897" y1="50653" x2="48131" y2="52332"/>
                        <a14:foregroundMark x1="34735" y1="65485" x2="29829" y2="64459"/>
                        <a14:foregroundMark x1="29206" y1="64272" x2="28972" y2="63899"/>
                        <a14:foregroundMark x1="38006" y1="59235" x2="45794" y2="58675"/>
                        <a14:foregroundMark x1="46262" y1="58116" x2="64330" y2="58675"/>
                        <a14:foregroundMark x1="64330" y1="58675" x2="64330" y2="58675"/>
                        <a14:foregroundMark x1="63785" y1="58396" x2="34424" y2="58675"/>
                      </a14:backgroundRemoval>
                    </a14:imgEffect>
                    <a14:imgEffect>
                      <a14:sharpenSoften amount="50000"/>
                    </a14:imgEffect>
                    <a14:imgEffect>
                      <a14:saturation sat="400000"/>
                    </a14:imgEffect>
                  </a14:imgLayer>
                </a14:imgProps>
              </a:ext>
            </a:extLst>
          </a:blip>
          <a:srcRect l="16391" t="2461" r="18431" b="9976"/>
          <a:stretch/>
        </p:blipFill>
        <p:spPr>
          <a:xfrm>
            <a:off x="3853593" y="814990"/>
            <a:ext cx="4484811" cy="5247317"/>
          </a:xfrm>
          <a:prstGeom prst="rect">
            <a:avLst/>
          </a:prstGeom>
        </p:spPr>
      </p:pic>
      <p:pic>
        <p:nvPicPr>
          <p:cNvPr id="25" name="Imagen 24">
            <a:extLst>
              <a:ext uri="{FF2B5EF4-FFF2-40B4-BE49-F238E27FC236}">
                <a16:creationId xmlns:a16="http://schemas.microsoft.com/office/drawing/2014/main" id="{FB68842D-B9CF-EC98-7CD4-9F8FE6C215AB}"/>
              </a:ext>
            </a:extLst>
          </p:cNvPr>
          <p:cNvPicPr>
            <a:picLocks noChangeAspect="1"/>
          </p:cNvPicPr>
          <p:nvPr/>
        </p:nvPicPr>
        <p:blipFill>
          <a:blip r:embed="rId6"/>
          <a:stretch>
            <a:fillRect/>
          </a:stretch>
        </p:blipFill>
        <p:spPr>
          <a:xfrm>
            <a:off x="2517009" y="6036989"/>
            <a:ext cx="441264" cy="441264"/>
          </a:xfrm>
          <a:prstGeom prst="rect">
            <a:avLst/>
          </a:prstGeom>
        </p:spPr>
      </p:pic>
      <p:pic>
        <p:nvPicPr>
          <p:cNvPr id="26" name="Imagen 25">
            <a:extLst>
              <a:ext uri="{FF2B5EF4-FFF2-40B4-BE49-F238E27FC236}">
                <a16:creationId xmlns:a16="http://schemas.microsoft.com/office/drawing/2014/main" id="{0A04D4CC-CB95-A8B2-0DB1-219E8E5D075B}"/>
              </a:ext>
            </a:extLst>
          </p:cNvPr>
          <p:cNvPicPr>
            <a:picLocks noChangeAspect="1"/>
          </p:cNvPicPr>
          <p:nvPr/>
        </p:nvPicPr>
        <p:blipFill>
          <a:blip r:embed="rId7"/>
          <a:stretch>
            <a:fillRect/>
          </a:stretch>
        </p:blipFill>
        <p:spPr>
          <a:xfrm>
            <a:off x="2958273" y="6387656"/>
            <a:ext cx="422952" cy="422952"/>
          </a:xfrm>
          <a:prstGeom prst="rect">
            <a:avLst/>
          </a:prstGeom>
        </p:spPr>
      </p:pic>
      <p:sp>
        <p:nvSpPr>
          <p:cNvPr id="27" name="Google Shape;210;p33">
            <a:extLst>
              <a:ext uri="{FF2B5EF4-FFF2-40B4-BE49-F238E27FC236}">
                <a16:creationId xmlns:a16="http://schemas.microsoft.com/office/drawing/2014/main" id="{399E8B07-6BC8-CB7A-2E01-5E0BEA671CBE}"/>
              </a:ext>
            </a:extLst>
          </p:cNvPr>
          <p:cNvSpPr txBox="1">
            <a:spLocks/>
          </p:cNvSpPr>
          <p:nvPr/>
        </p:nvSpPr>
        <p:spPr>
          <a:xfrm>
            <a:off x="10410857" y="5114313"/>
            <a:ext cx="2017643" cy="7800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Barlow"/>
              <a:buNone/>
              <a:defRPr sz="4800" b="1" i="0" u="none" strike="noStrike" cap="none">
                <a:solidFill>
                  <a:schemeClr val="lt1"/>
                </a:solidFill>
                <a:latin typeface="Barlow"/>
                <a:ea typeface="Barlow"/>
                <a:cs typeface="Barlow"/>
                <a:sym typeface="Barlow"/>
              </a:defRPr>
            </a:lvl1pPr>
            <a:lvl2pPr marR="0" lvl="1" algn="l" rtl="0">
              <a:lnSpc>
                <a:spcPct val="100000"/>
              </a:lnSpc>
              <a:spcBef>
                <a:spcPts val="0"/>
              </a:spcBef>
              <a:spcAft>
                <a:spcPts val="0"/>
              </a:spcAft>
              <a:buClr>
                <a:schemeClr val="lt1"/>
              </a:buClr>
              <a:buSzPts val="4800"/>
              <a:buFont typeface="Barlow"/>
              <a:buNone/>
              <a:defRPr sz="4800" b="1" i="0" u="none" strike="noStrike" cap="none">
                <a:solidFill>
                  <a:schemeClr val="lt1"/>
                </a:solidFill>
                <a:latin typeface="Barlow"/>
                <a:ea typeface="Barlow"/>
                <a:cs typeface="Barlow"/>
                <a:sym typeface="Barlow"/>
              </a:defRPr>
            </a:lvl2pPr>
            <a:lvl3pPr marR="0" lvl="2" algn="l" rtl="0">
              <a:lnSpc>
                <a:spcPct val="100000"/>
              </a:lnSpc>
              <a:spcBef>
                <a:spcPts val="0"/>
              </a:spcBef>
              <a:spcAft>
                <a:spcPts val="0"/>
              </a:spcAft>
              <a:buClr>
                <a:schemeClr val="lt1"/>
              </a:buClr>
              <a:buSzPts val="4800"/>
              <a:buFont typeface="Barlow"/>
              <a:buNone/>
              <a:defRPr sz="4800" b="1" i="0" u="none" strike="noStrike" cap="none">
                <a:solidFill>
                  <a:schemeClr val="lt1"/>
                </a:solidFill>
                <a:latin typeface="Barlow"/>
                <a:ea typeface="Barlow"/>
                <a:cs typeface="Barlow"/>
                <a:sym typeface="Barlow"/>
              </a:defRPr>
            </a:lvl3pPr>
            <a:lvl4pPr marR="0" lvl="3" algn="l" rtl="0">
              <a:lnSpc>
                <a:spcPct val="100000"/>
              </a:lnSpc>
              <a:spcBef>
                <a:spcPts val="0"/>
              </a:spcBef>
              <a:spcAft>
                <a:spcPts val="0"/>
              </a:spcAft>
              <a:buClr>
                <a:schemeClr val="lt1"/>
              </a:buClr>
              <a:buSzPts val="4800"/>
              <a:buFont typeface="Barlow"/>
              <a:buNone/>
              <a:defRPr sz="4800" b="1" i="0" u="none" strike="noStrike" cap="none">
                <a:solidFill>
                  <a:schemeClr val="lt1"/>
                </a:solidFill>
                <a:latin typeface="Barlow"/>
                <a:ea typeface="Barlow"/>
                <a:cs typeface="Barlow"/>
                <a:sym typeface="Barlow"/>
              </a:defRPr>
            </a:lvl4pPr>
            <a:lvl5pPr marR="0" lvl="4" algn="l" rtl="0">
              <a:lnSpc>
                <a:spcPct val="100000"/>
              </a:lnSpc>
              <a:spcBef>
                <a:spcPts val="0"/>
              </a:spcBef>
              <a:spcAft>
                <a:spcPts val="0"/>
              </a:spcAft>
              <a:buClr>
                <a:schemeClr val="lt1"/>
              </a:buClr>
              <a:buSzPts val="4800"/>
              <a:buFont typeface="Barlow"/>
              <a:buNone/>
              <a:defRPr sz="4800" b="1" i="0" u="none" strike="noStrike" cap="none">
                <a:solidFill>
                  <a:schemeClr val="lt1"/>
                </a:solidFill>
                <a:latin typeface="Barlow"/>
                <a:ea typeface="Barlow"/>
                <a:cs typeface="Barlow"/>
                <a:sym typeface="Barlow"/>
              </a:defRPr>
            </a:lvl5pPr>
            <a:lvl6pPr marR="0" lvl="5" algn="l" rtl="0">
              <a:lnSpc>
                <a:spcPct val="100000"/>
              </a:lnSpc>
              <a:spcBef>
                <a:spcPts val="0"/>
              </a:spcBef>
              <a:spcAft>
                <a:spcPts val="0"/>
              </a:spcAft>
              <a:buClr>
                <a:schemeClr val="lt1"/>
              </a:buClr>
              <a:buSzPts val="4800"/>
              <a:buFont typeface="Barlow"/>
              <a:buNone/>
              <a:defRPr sz="4800" b="1" i="0" u="none" strike="noStrike" cap="none">
                <a:solidFill>
                  <a:schemeClr val="lt1"/>
                </a:solidFill>
                <a:latin typeface="Barlow"/>
                <a:ea typeface="Barlow"/>
                <a:cs typeface="Barlow"/>
                <a:sym typeface="Barlow"/>
              </a:defRPr>
            </a:lvl6pPr>
            <a:lvl7pPr marR="0" lvl="6" algn="l" rtl="0">
              <a:lnSpc>
                <a:spcPct val="100000"/>
              </a:lnSpc>
              <a:spcBef>
                <a:spcPts val="0"/>
              </a:spcBef>
              <a:spcAft>
                <a:spcPts val="0"/>
              </a:spcAft>
              <a:buClr>
                <a:schemeClr val="lt1"/>
              </a:buClr>
              <a:buSzPts val="4800"/>
              <a:buFont typeface="Barlow"/>
              <a:buNone/>
              <a:defRPr sz="4800" b="1" i="0" u="none" strike="noStrike" cap="none">
                <a:solidFill>
                  <a:schemeClr val="lt1"/>
                </a:solidFill>
                <a:latin typeface="Barlow"/>
                <a:ea typeface="Barlow"/>
                <a:cs typeface="Barlow"/>
                <a:sym typeface="Barlow"/>
              </a:defRPr>
            </a:lvl7pPr>
            <a:lvl8pPr marR="0" lvl="7" algn="l" rtl="0">
              <a:lnSpc>
                <a:spcPct val="100000"/>
              </a:lnSpc>
              <a:spcBef>
                <a:spcPts val="0"/>
              </a:spcBef>
              <a:spcAft>
                <a:spcPts val="0"/>
              </a:spcAft>
              <a:buClr>
                <a:schemeClr val="lt1"/>
              </a:buClr>
              <a:buSzPts val="4800"/>
              <a:buFont typeface="Barlow"/>
              <a:buNone/>
              <a:defRPr sz="4800" b="1" i="0" u="none" strike="noStrike" cap="none">
                <a:solidFill>
                  <a:schemeClr val="lt1"/>
                </a:solidFill>
                <a:latin typeface="Barlow"/>
                <a:ea typeface="Barlow"/>
                <a:cs typeface="Barlow"/>
                <a:sym typeface="Barlow"/>
              </a:defRPr>
            </a:lvl8pPr>
            <a:lvl9pPr marR="0" lvl="8" algn="l" rtl="0">
              <a:lnSpc>
                <a:spcPct val="100000"/>
              </a:lnSpc>
              <a:spcBef>
                <a:spcPts val="0"/>
              </a:spcBef>
              <a:spcAft>
                <a:spcPts val="0"/>
              </a:spcAft>
              <a:buClr>
                <a:schemeClr val="lt1"/>
              </a:buClr>
              <a:buSzPts val="4800"/>
              <a:buFont typeface="Barlow"/>
              <a:buNone/>
              <a:defRPr sz="4800" b="1" i="0" u="none" strike="noStrike" cap="none">
                <a:solidFill>
                  <a:schemeClr val="lt1"/>
                </a:solidFill>
                <a:latin typeface="Barlow"/>
                <a:ea typeface="Barlow"/>
                <a:cs typeface="Barlow"/>
                <a:sym typeface="Barlow"/>
              </a:defRPr>
            </a:lvl9pPr>
          </a:lstStyle>
          <a:p>
            <a:pPr algn="ctr"/>
            <a:r>
              <a:rPr lang="en" sz="4000" dirty="0">
                <a:ln>
                  <a:solidFill>
                    <a:schemeClr val="tx1"/>
                  </a:solidFill>
                </a:ln>
                <a:solidFill>
                  <a:schemeClr val="bg1"/>
                </a:solidFill>
                <a:effectLst>
                  <a:outerShdw blurRad="38100" dist="38100" dir="2700000" algn="tl">
                    <a:srgbClr val="000000">
                      <a:alpha val="43137"/>
                    </a:srgbClr>
                  </a:outerShdw>
                </a:effectLst>
              </a:rPr>
              <a:t>2023</a:t>
            </a:r>
            <a:endParaRPr lang="en" sz="1600" dirty="0">
              <a:ln>
                <a:solidFill>
                  <a:schemeClr val="tx1"/>
                </a:solidFill>
              </a:ln>
              <a:solidFill>
                <a:schemeClr val="bg1"/>
              </a:solidFill>
              <a:effectLst>
                <a:outerShdw blurRad="38100" dist="38100" dir="2700000" algn="tl">
                  <a:srgbClr val="000000">
                    <a:alpha val="43137"/>
                  </a:srgbClr>
                </a:outerShdw>
              </a:effectLst>
              <a:sym typeface="Aleo"/>
            </a:endParaRPr>
          </a:p>
        </p:txBody>
      </p:sp>
    </p:spTree>
    <p:extLst>
      <p:ext uri="{BB962C8B-B14F-4D97-AF65-F5344CB8AC3E}">
        <p14:creationId xmlns:p14="http://schemas.microsoft.com/office/powerpoint/2010/main" val="254927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048000" y="2951946"/>
            <a:ext cx="6096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pPr>
            <a:endParaRPr lang="es-ES" sz="1600" dirty="0"/>
          </a:p>
        </p:txBody>
      </p:sp>
      <p:sp>
        <p:nvSpPr>
          <p:cNvPr id="3" name="Rectángulo 2"/>
          <p:cNvSpPr/>
          <p:nvPr/>
        </p:nvSpPr>
        <p:spPr>
          <a:xfrm>
            <a:off x="1" y="1"/>
            <a:ext cx="5883006" cy="661012"/>
          </a:xfrm>
          <a:prstGeom prst="rect">
            <a:avLst/>
          </a:prstGeom>
          <a:solidFill>
            <a:schemeClr val="bg1">
              <a:alpha val="68000"/>
            </a:schemeClr>
          </a:solidFill>
        </p:spPr>
        <p:txBody>
          <a:bodyPr vert="horz" lIns="91440" tIns="45720" rIns="91440" bIns="45720" rtlCol="0" anchor="b">
            <a:noAutofit/>
          </a:bodyPr>
          <a:lstStyle/>
          <a:p>
            <a:pPr algn="ctr">
              <a:lnSpc>
                <a:spcPct val="90000"/>
              </a:lnSpc>
              <a:spcBef>
                <a:spcPct val="0"/>
              </a:spcBef>
            </a:pPr>
            <a:r>
              <a:rPr lang="es-ES" sz="2000" b="1" cap="all" dirty="0">
                <a:ln w="12700">
                  <a:solidFill>
                    <a:srgbClr val="C00000"/>
                  </a:solidFill>
                </a:ln>
                <a:effectLst>
                  <a:reflection blurRad="6350" stA="55000" endA="300" endPos="45500" dir="5400000" sy="-100000" algn="bl" rotWithShape="0"/>
                </a:effectLst>
                <a:latin typeface="+mj-lt"/>
                <a:ea typeface="+mj-ea"/>
                <a:cs typeface="+mj-cs"/>
              </a:rPr>
              <a:t>Una misión busca apoyo en EE.UU. para exportar productos sin arancel</a:t>
            </a:r>
          </a:p>
        </p:txBody>
      </p:sp>
      <p:sp>
        <p:nvSpPr>
          <p:cNvPr id="5" name="Rectángulo 4"/>
          <p:cNvSpPr/>
          <p:nvPr/>
        </p:nvSpPr>
        <p:spPr>
          <a:xfrm>
            <a:off x="0" y="672964"/>
            <a:ext cx="5883005" cy="2308324"/>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La misión empresarial de Ecuador se reunió dos días con las autoridades de Estados Unidos para impulsar el ingreso de más de 4 000 productos potenciales y el 90% de la oferta exportable con preferencias arancelarias.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Con ese propósito, la delegación público privada viajó el lunes 19 de junio del 2023 a Washington para lograr apoyo a la aprobación de la Ley de Innovación y Desarrollo en Ecuador (IDEA). Las últimas conversaciones se realizaron este miércoles 21, el último día de la misión comercial. El ministro de Producción, Julio José Prado, encabezó la delegación, acompañado de varios gremios productivos. Estos son la Cámara Ecuatoriano Americana de Comercio (</a:t>
            </a:r>
            <a:r>
              <a:rPr lang="es-ES" sz="1200" dirty="0" err="1"/>
              <a:t>Amcham</a:t>
            </a:r>
            <a:r>
              <a:rPr lang="es-ES" sz="1200" dirty="0"/>
              <a:t>), con el soporte de la Federación Ecuatoriana de Exportadores (</a:t>
            </a:r>
            <a:r>
              <a:rPr lang="es-ES" sz="1200" dirty="0" err="1"/>
              <a:t>Fedexpor</a:t>
            </a:r>
            <a:r>
              <a:rPr lang="es-ES" sz="1200" dirty="0"/>
              <a:t>). </a:t>
            </a:r>
            <a:r>
              <a:rPr lang="es-ES" sz="1200" dirty="0" err="1"/>
              <a:t>Amcham</a:t>
            </a:r>
            <a:r>
              <a:rPr lang="es-ES" sz="1200" dirty="0"/>
              <a:t> es el ente delegado por el Comité Empresarial Ecuatoriano (CEE</a:t>
            </a:r>
            <a:r>
              <a:rPr lang="es-ES" sz="1200" dirty="0" smtClean="0"/>
              <a:t>).</a:t>
            </a:r>
            <a:endParaRPr lang="es-ES" sz="1200" dirty="0"/>
          </a:p>
        </p:txBody>
      </p:sp>
      <p:sp>
        <p:nvSpPr>
          <p:cNvPr id="10" name="Rectángulo 9"/>
          <p:cNvSpPr/>
          <p:nvPr/>
        </p:nvSpPr>
        <p:spPr>
          <a:xfrm>
            <a:off x="-1" y="2896861"/>
            <a:ext cx="5883005" cy="3970318"/>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S" sz="1200" b="1" dirty="0"/>
              <a:t>LOS BENEFICIOS EN ESTADOS UNIDOS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err="1"/>
              <a:t>Fedexpor</a:t>
            </a:r>
            <a:r>
              <a:rPr lang="es-ES" sz="1200" dirty="0"/>
              <a:t> informa que el positivo avance de la iniciativa IDEA beneficiará con la reducción de aranceles para el 90% de la oferta exportable actual del Ecuador. Otros más de 4 000 productos potencialmente podrían aprovechar este esquema de preferencias unilaterales en el mercado estadounidense.</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Aunque el portafolio de productos es de más de 6 000 productos que Ecuador tiene para aprovechar el comercio bilateral con EE.UU. El país apenas exporta 1 300 ítems</a:t>
            </a:r>
            <a:r>
              <a:rPr lang="es-ES" sz="1200" dirty="0" smtClean="0"/>
              <a:t>.</a:t>
            </a:r>
            <a:r>
              <a:rPr lang="es-ES" sz="1200" b="1" dirty="0"/>
              <a:t> </a:t>
            </a:r>
            <a:endParaRPr lang="es-ES" sz="1200" b="1" dirty="0" smtClean="0"/>
          </a:p>
          <a:p>
            <a:pPr algn="just" eaLnBrk="0" fontAlgn="base" hangingPunct="0">
              <a:spcBef>
                <a:spcPct val="0"/>
              </a:spcBef>
              <a:spcAft>
                <a:spcPct val="0"/>
              </a:spcAft>
              <a:buClr>
                <a:schemeClr val="accent1"/>
              </a:buClr>
              <a:buSzPct val="80000"/>
              <a:buFont typeface="Arial" panose="020B0604020202020204" pitchFamily="34" charset="0"/>
              <a:buNone/>
            </a:pPr>
            <a:r>
              <a:rPr lang="es-ES" sz="1200" b="1" dirty="0" smtClean="0"/>
              <a:t>EL </a:t>
            </a:r>
            <a:r>
              <a:rPr lang="es-ES" sz="1200" b="1" dirty="0"/>
              <a:t>BENEFICIO ES ENORME SI SE APRUEBA LA LEY IDEA.</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Un estudio de </a:t>
            </a:r>
            <a:r>
              <a:rPr lang="es-ES" sz="1200" dirty="0" err="1"/>
              <a:t>Amcham</a:t>
            </a:r>
            <a:r>
              <a:rPr lang="es-ES" sz="1200" dirty="0"/>
              <a:t> y </a:t>
            </a:r>
            <a:r>
              <a:rPr lang="es-ES" sz="1200" dirty="0" err="1"/>
              <a:t>Fedexpor</a:t>
            </a:r>
            <a:r>
              <a:rPr lang="es-ES" sz="1200" dirty="0"/>
              <a:t> determina que Ecuador pierde exportaciones potenciales por más de 200 millones de dólares al año con el pago de aranceles.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Esos impuestos ponen desventaja a los productos ecuatorianos frente a competidores que tienen acuerdos desde hace más de una década con Estados Unidos: Chile, Perú, Colombia y Centroamérica.</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Como parte de las reuniones se promocionaron los principales productos que se beneficiarían de una reducción arancelaria, como el brócoli, atún, textiles, chocolate, entre otros. Una muestra del potencial productivo fue la presentación de varios </a:t>
            </a:r>
            <a:r>
              <a:rPr lang="es-ES" sz="1200" dirty="0" err="1"/>
              <a:t>bouquets</a:t>
            </a:r>
            <a:r>
              <a:rPr lang="es-ES" sz="1200" dirty="0"/>
              <a:t> hechos con brócoli. Estos se entregaron en las reuniones y causaron sensación en Washington</a:t>
            </a:r>
            <a:r>
              <a:rPr lang="es-ES" sz="1200" dirty="0" smtClean="0"/>
              <a:t>.</a:t>
            </a:r>
            <a:endParaRPr lang="es-ES" sz="1200" dirty="0"/>
          </a:p>
        </p:txBody>
      </p:sp>
      <p:sp>
        <p:nvSpPr>
          <p:cNvPr id="6" name="Rectángulo 5"/>
          <p:cNvSpPr/>
          <p:nvPr/>
        </p:nvSpPr>
        <p:spPr>
          <a:xfrm>
            <a:off x="5883006" y="0"/>
            <a:ext cx="21299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p:cNvSpPr/>
          <p:nvPr/>
        </p:nvSpPr>
        <p:spPr>
          <a:xfrm>
            <a:off x="6096000" y="0"/>
            <a:ext cx="6096000" cy="5262979"/>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S" sz="1200" b="1" dirty="0" smtClean="0"/>
              <a:t>LAS </a:t>
            </a:r>
            <a:r>
              <a:rPr lang="es-ES" sz="1200" b="1" dirty="0"/>
              <a:t>REUNIONES COMERCIALES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El ministro Prado y el canciller Gustavo Manrique, y los empresarios tuvieron el apoyo de la Embajada de Ecuador en Estados Unidos. De esa manera se concretó una reunión con la ministra Katherine </a:t>
            </a:r>
            <a:r>
              <a:rPr lang="es-ES" sz="1200" dirty="0" err="1"/>
              <a:t>Tai</a:t>
            </a:r>
            <a:r>
              <a:rPr lang="es-ES" sz="1200" dirty="0"/>
              <a:t>, con quien se conversó sobre varios mecanismos bilaterales y multilaterales que acerquen a Ecuador hacia un acuerdo comercial con Estados Unidos.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Además de la Ley IDEA, Prado escribió en su cuenta de Twitter que Ecuador trabaja en otros acuerdos con su principal socio comercial. Estos son APEP, que es la Alianza lanzada en el 2022 por EE.UU, con 15 países de Latinoamérica. El otro es ADD: Alianza con Costa Rica, Panamá, República Dominica y Ecuador. El ultimo es el TIC que se refiere a Protocolos Comerciales. Las autoridades y empresarios dialogaron con la US </a:t>
            </a:r>
            <a:r>
              <a:rPr lang="es-ES" sz="1200" dirty="0" err="1"/>
              <a:t>Chamber</a:t>
            </a:r>
            <a:r>
              <a:rPr lang="es-ES" sz="1200" dirty="0"/>
              <a:t> of Commerce, universidades, los departamentos de Estado y de Comercio, así como con otros organismos influyentes del sector público y privado de EE.UU.</a:t>
            </a:r>
          </a:p>
          <a:p>
            <a:pPr algn="just" eaLnBrk="0" fontAlgn="base" hangingPunct="0">
              <a:spcBef>
                <a:spcPct val="0"/>
              </a:spcBef>
              <a:spcAft>
                <a:spcPct val="0"/>
              </a:spcAft>
              <a:buClr>
                <a:schemeClr val="accent1"/>
              </a:buClr>
              <a:buSzPct val="80000"/>
              <a:buFont typeface="Arial" panose="020B0604020202020204" pitchFamily="34" charset="0"/>
              <a:buNone/>
            </a:pPr>
            <a:endParaRPr lang="es-ES" sz="1200" b="1" dirty="0" smtClean="0"/>
          </a:p>
          <a:p>
            <a:pPr algn="just" eaLnBrk="0" fontAlgn="base" hangingPunct="0">
              <a:spcBef>
                <a:spcPct val="0"/>
              </a:spcBef>
              <a:spcAft>
                <a:spcPct val="0"/>
              </a:spcAft>
              <a:buClr>
                <a:schemeClr val="accent1"/>
              </a:buClr>
              <a:buSzPct val="80000"/>
              <a:buFont typeface="Arial" panose="020B0604020202020204" pitchFamily="34" charset="0"/>
              <a:buNone/>
            </a:pPr>
            <a:r>
              <a:rPr lang="es-ES" sz="1200" b="1" dirty="0" smtClean="0"/>
              <a:t>ADHESIÓN </a:t>
            </a:r>
            <a:r>
              <a:rPr lang="es-ES" sz="1200" b="1" dirty="0"/>
              <a:t>AL ACUERDO ARTEMIS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Esta agenda de la Ley IDEA se enmarca en los esfuerzos conjuntos, para consolidar una mayor cooperación internacional para la conservación de la reserva marina de las islas Galápagos, así como la adhesión del Ecuador a la iniciativa Artemis.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Precisamente, Ecuador suscribió esta tarde del miércoles 21 de junio del 2023 la adhesión al Acuerdo Artemis. Esta es una iniciativa internacional que impulsa la colaboración para la exploración y aprovechamiento de la industria aeroespacial.</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El canciller Manrique formalizó el acuerdo junto a </a:t>
            </a:r>
            <a:r>
              <a:rPr lang="es-ES" sz="1200" dirty="0" err="1"/>
              <a:t>Valda</a:t>
            </a:r>
            <a:r>
              <a:rPr lang="es-ES" sz="1200" dirty="0"/>
              <a:t> </a:t>
            </a:r>
            <a:r>
              <a:rPr lang="es-ES" sz="1200" dirty="0" err="1"/>
              <a:t>Vikmanis</a:t>
            </a:r>
            <a:r>
              <a:rPr lang="es-ES" sz="1200" dirty="0"/>
              <a:t>, del Departamento de Estado; Karen </a:t>
            </a:r>
            <a:r>
              <a:rPr lang="es-ES" sz="1200" dirty="0" err="1"/>
              <a:t>Feldstein</a:t>
            </a:r>
            <a:r>
              <a:rPr lang="es-ES" sz="1200" dirty="0"/>
              <a:t> de la @NASA y representantes del sector privado del Ecuador.</a:t>
            </a:r>
          </a:p>
          <a:p>
            <a:pPr algn="just" eaLnBrk="0" fontAlgn="base" hangingPunct="0">
              <a:spcBef>
                <a:spcPct val="0"/>
              </a:spcBef>
              <a:spcAft>
                <a:spcPct val="0"/>
              </a:spcAft>
              <a:buClr>
                <a:schemeClr val="accent1"/>
              </a:buClr>
              <a:buSzPct val="80000"/>
              <a:buFont typeface="Arial" panose="020B0604020202020204" pitchFamily="34" charset="0"/>
              <a:buNone/>
            </a:pPr>
            <a:endParaRPr lang="es-ES" sz="1200" dirty="0"/>
          </a:p>
        </p:txBody>
      </p:sp>
      <p:pic>
        <p:nvPicPr>
          <p:cNvPr id="12" name="Imagen 11"/>
          <p:cNvPicPr>
            <a:picLocks noChangeAspect="1"/>
          </p:cNvPicPr>
          <p:nvPr/>
        </p:nvPicPr>
        <p:blipFill rotWithShape="1">
          <a:blip r:embed="rId2"/>
          <a:srcRect b="13084"/>
          <a:stretch/>
        </p:blipFill>
        <p:spPr>
          <a:xfrm>
            <a:off x="7045879" y="5109820"/>
            <a:ext cx="2751844" cy="1706618"/>
          </a:xfrm>
          <a:prstGeom prst="rect">
            <a:avLst/>
          </a:prstGeom>
          <a:ln w="19050">
            <a:solidFill>
              <a:schemeClr val="tx1"/>
            </a:solidFill>
            <a:prstDash val="lgDashDot"/>
          </a:ln>
        </p:spPr>
      </p:pic>
      <p:sp>
        <p:nvSpPr>
          <p:cNvPr id="13" name="Rectángulo 12"/>
          <p:cNvSpPr/>
          <p:nvPr/>
        </p:nvSpPr>
        <p:spPr>
          <a:xfrm>
            <a:off x="10325317" y="5634588"/>
            <a:ext cx="1866683" cy="1223412"/>
          </a:xfrm>
          <a:prstGeom prst="rect">
            <a:avLst/>
          </a:prstGeom>
          <a:solidFill>
            <a:schemeClr val="bg1"/>
          </a:solidFill>
        </p:spPr>
        <p:txBody>
          <a:bodyPr wrap="square">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C" sz="1050" dirty="0" smtClean="0"/>
              <a:t>Fuente</a:t>
            </a:r>
            <a:r>
              <a:rPr lang="es-EC" sz="1050" dirty="0"/>
              <a:t>: </a:t>
            </a:r>
            <a:r>
              <a:rPr lang="es-EC" sz="1050" dirty="0">
                <a:hlinkClick r:id="rId3"/>
              </a:rPr>
              <a:t>https://</a:t>
            </a:r>
            <a:r>
              <a:rPr lang="es-EC" sz="1050" dirty="0" smtClean="0">
                <a:hlinkClick r:id="rId3"/>
              </a:rPr>
              <a:t>www.elcomercio.com/actualidad/fin-mision-ee-uu-para-que-4-000-productos-ingresen-sin-arancel.html</a:t>
            </a:r>
            <a:r>
              <a:rPr lang="es-EC" sz="1050" dirty="0" smtClean="0"/>
              <a:t> 21 jumio2023</a:t>
            </a:r>
            <a:endParaRPr lang="en-US" sz="1050" dirty="0"/>
          </a:p>
        </p:txBody>
      </p:sp>
    </p:spTree>
    <p:extLst>
      <p:ext uri="{BB962C8B-B14F-4D97-AF65-F5344CB8AC3E}">
        <p14:creationId xmlns:p14="http://schemas.microsoft.com/office/powerpoint/2010/main" val="161264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048000" y="2951946"/>
            <a:ext cx="6096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pPr>
            <a:endParaRPr lang="es-ES" sz="1600" dirty="0"/>
          </a:p>
        </p:txBody>
      </p:sp>
      <p:sp>
        <p:nvSpPr>
          <p:cNvPr id="2" name="Rectangle 1"/>
          <p:cNvSpPr>
            <a:spLocks noChangeArrowheads="1"/>
          </p:cNvSpPr>
          <p:nvPr/>
        </p:nvSpPr>
        <p:spPr bwMode="auto">
          <a:xfrm>
            <a:off x="2760596" y="-169278"/>
            <a:ext cx="186421546" cy="338554"/>
          </a:xfrm>
          <a:prstGeom prst="rect">
            <a:avLst/>
          </a:prstGeom>
          <a:solidFill>
            <a:schemeClr val="bg1">
              <a:alpha val="26000"/>
            </a:schemeClr>
          </a:solidFill>
          <a:ln>
            <a:noFill/>
          </a:ln>
          <a:effec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pPr>
            <a:endParaRPr lang="en-US" altLang="en-US" sz="1600" dirty="0"/>
          </a:p>
        </p:txBody>
      </p:sp>
      <p:sp>
        <p:nvSpPr>
          <p:cNvPr id="3" name="Rectángulo 2"/>
          <p:cNvSpPr/>
          <p:nvPr/>
        </p:nvSpPr>
        <p:spPr>
          <a:xfrm>
            <a:off x="0" y="28441"/>
            <a:ext cx="5883006" cy="1164982"/>
          </a:xfrm>
          <a:prstGeom prst="rect">
            <a:avLst/>
          </a:prstGeom>
          <a:solidFill>
            <a:schemeClr val="bg1">
              <a:alpha val="68000"/>
            </a:schemeClr>
          </a:solidFill>
        </p:spPr>
        <p:txBody>
          <a:bodyPr vert="horz" lIns="91440" tIns="45720" rIns="91440" bIns="45720" rtlCol="0" anchor="b">
            <a:noAutofit/>
          </a:bodyPr>
          <a:lstStyle/>
          <a:p>
            <a:pPr algn="ctr">
              <a:lnSpc>
                <a:spcPct val="90000"/>
              </a:lnSpc>
              <a:spcBef>
                <a:spcPct val="0"/>
              </a:spcBef>
            </a:pPr>
            <a:r>
              <a:rPr lang="es-ES" sz="2000" b="1" cap="all" dirty="0">
                <a:ln w="12700">
                  <a:solidFill>
                    <a:srgbClr val="C00000"/>
                  </a:solidFill>
                </a:ln>
                <a:effectLst>
                  <a:reflection blurRad="6350" stA="55000" endA="300" endPos="45500" dir="5400000" sy="-100000" algn="bl" rotWithShape="0"/>
                </a:effectLst>
                <a:latin typeface="+mj-lt"/>
                <a:ea typeface="+mj-ea"/>
                <a:cs typeface="+mj-cs"/>
              </a:rPr>
              <a:t>Sector pesquero alista plan de contingencia ante El Niño, que ya se empieza a reflejar en las capturas y caída de exportaciones</a:t>
            </a:r>
          </a:p>
        </p:txBody>
      </p:sp>
      <p:sp>
        <p:nvSpPr>
          <p:cNvPr id="5" name="Rectángulo 4"/>
          <p:cNvSpPr/>
          <p:nvPr/>
        </p:nvSpPr>
        <p:spPr>
          <a:xfrm>
            <a:off x="0" y="1391142"/>
            <a:ext cx="5883006" cy="5078313"/>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La llegada del fenómeno de El Niño, previsto para el último trimestre del año, ha puesto en alerta al sector productivo y el pesquero, que está saliendo de La Niña y ya prepara su plan de contingencia para el impacto del otro fenómeno climático. </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Las acciones en las que trabajan están dirigidas a la logística y operacional, de acuerdo con Leone.</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Para la logística, comentó que se reunieron con César </a:t>
            </a:r>
            <a:r>
              <a:rPr lang="es-ES" sz="1200" dirty="0" err="1"/>
              <a:t>Rohon</a:t>
            </a:r>
            <a:r>
              <a:rPr lang="es-ES" sz="1200" dirty="0"/>
              <a:t>, ministro de Transporte y Obras Públicas, para conocer el plan que tienen desde la entidad estatal para evitar que las carreteras, las vías de acceso por las que se transporta el producto no se vayan a interrumpir.</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De las conversaciones con el ministro, comentó que el funcionario les ha indicado que tiene un plan de contingencia y un plan de financiamiento del Banco Mundial para la compra de puentes </a:t>
            </a:r>
            <a:r>
              <a:rPr lang="es-ES" sz="1200" dirty="0" err="1"/>
              <a:t>bailey</a:t>
            </a:r>
            <a:r>
              <a:rPr lang="es-ES" sz="1200" dirty="0"/>
              <a:t> por $ 150 millones.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Ahora</a:t>
            </a:r>
            <a:r>
              <a:rPr lang="es-ES" sz="1200" dirty="0"/>
              <a:t>, dijo que han pedido al Gobierno nacional que se estudie la posibilidad de crear una línea de crédito de emergencia por el impacto del fenómeno de El Niño, para que alguna empresa, ya sea camaronera, bananera, cacaotera, etc., que tenga un tipo de afectación, pueda acceder a un préstamo</a:t>
            </a:r>
            <a:r>
              <a:rPr lang="es-ES" sz="1200" dirty="0" smtClean="0"/>
              <a:t>.</a:t>
            </a:r>
          </a:p>
          <a:p>
            <a:pPr algn="just" eaLnBrk="0" fontAlgn="base" hangingPunct="0">
              <a:spcBef>
                <a:spcPct val="0"/>
              </a:spcBef>
              <a:spcAft>
                <a:spcPct val="0"/>
              </a:spcAft>
              <a:buClr>
                <a:schemeClr val="accent1"/>
              </a:buClr>
              <a:buSzPct val="80000"/>
            </a:pPr>
            <a:r>
              <a:rPr lang="es-ES" sz="1200" dirty="0"/>
              <a:t>“Hasta el momento en eso es lo que estamos”, aseguró Leone, y añadió que de enero a abril las exportaciones del sector han disminuido entre el 8 % y 9 %, por el calentamiento de las aguas, que justamente ya ha generado su impacto. No obstante, estas cifras difieren con las publicadas por el Banco Central, que muestran que en el primer cuatrimestre del año las exportaciones de atún y pescado cayeron el 32 % en valor y 26 % en volumen; y los enlatados de pescado disminuyeron el 13 % en volumen y 2 % en divisas</a:t>
            </a:r>
            <a:r>
              <a:rPr lang="es-ES" sz="1200" dirty="0" smtClean="0"/>
              <a:t>.</a:t>
            </a:r>
            <a:endParaRPr lang="es-ES" sz="1200" dirty="0"/>
          </a:p>
        </p:txBody>
      </p:sp>
      <p:sp>
        <p:nvSpPr>
          <p:cNvPr id="6" name="Rectángulo 5"/>
          <p:cNvSpPr/>
          <p:nvPr/>
        </p:nvSpPr>
        <p:spPr>
          <a:xfrm>
            <a:off x="5883006" y="0"/>
            <a:ext cx="21299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p:cNvSpPr/>
          <p:nvPr/>
        </p:nvSpPr>
        <p:spPr>
          <a:xfrm>
            <a:off x="6103133" y="4642"/>
            <a:ext cx="6096000" cy="3416320"/>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a:t>
            </a:r>
            <a:r>
              <a:rPr lang="es-ES" sz="1200" dirty="0"/>
              <a:t>Si alguien se pasa a pescar de allí, eso es una infracción pesquera. Son sancionadas de acuerdo a la nueva ley de pesca que se aprobó a raíz del problema de la tarjeta amarilla como una sanción grave, con multas que pueden llegar hasta los $ 600.000″, explicó. Contó que son los barcos grandes que pueden llegar hasta ese límite, mientras que los medianos y pequeños van al paralelo 110 hasta el 120 que está ubicado más al oeste de Galápagos, que “sin parar” podría tomar entre ocho y diez días.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El </a:t>
            </a:r>
            <a:r>
              <a:rPr lang="es-ES" sz="1200" dirty="0"/>
              <a:t>empresario sostuvo que el 80 % de la pesca en Ecuador es el atún y el otro 20 % de otras pesquerías, el pelágico pequeño, es decir, </a:t>
            </a:r>
            <a:r>
              <a:rPr lang="es-ES" sz="1200" dirty="0" err="1"/>
              <a:t>pinchagua</a:t>
            </a:r>
            <a:r>
              <a:rPr lang="es-ES" sz="1200" dirty="0"/>
              <a:t>, sardina, botellita, entre otras especies, con lo cual se produce la harina de pescado, el ingrediente fundamental para la formulación de alimento balanceado para las camaroneras.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Sin </a:t>
            </a:r>
            <a:r>
              <a:rPr lang="es-ES" sz="1200" dirty="0"/>
              <a:t>embargo, la posibilidad de importar también sería difícil, porque el vecino país también sufriría el impacto de El Niño y podría haber una escasez de esa materia prima para producir balanceado y una afectación adicional al sector camaronero. “Pesca y camarón el año pasado contribuyeron con más de $ 9.000 millones a la balanza comercial, que es casi el 40 % de las exportaciones no petroleras”, sostuvo</a:t>
            </a:r>
            <a:r>
              <a:rPr lang="es-ES" sz="1200" dirty="0" smtClean="0"/>
              <a:t>.</a:t>
            </a:r>
            <a:endParaRPr lang="es-ES" sz="1200" dirty="0"/>
          </a:p>
        </p:txBody>
      </p:sp>
      <p:pic>
        <p:nvPicPr>
          <p:cNvPr id="9" name="Picture 2" descr="https://www.eluniverso.com/resizer/Fdy-1pv3Qguml3aLiZG6S0pnkN8=/893x670/smart/filters:quality(70)/cloudfront-us-east-1.images.arcpublishing.com/eluniverso/2GAFVJZOPVCRHJIPV4QL5IUEF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3568171"/>
            <a:ext cx="2908960" cy="2399314"/>
          </a:xfrm>
          <a:prstGeom prst="rect">
            <a:avLst/>
          </a:prstGeom>
          <a:ln w="19050">
            <a:solidFill>
              <a:schemeClr val="tx1"/>
            </a:solidFill>
            <a:prstDash val="lgDashDot"/>
          </a:ln>
          <a:extLst>
            <a:ext uri="{909E8E84-426E-40DD-AFC4-6F175D3DCCD1}">
              <a14:hiddenFill xmlns:a14="http://schemas.microsoft.com/office/drawing/2010/main">
                <a:solidFill>
                  <a:srgbClr val="FFFFFF"/>
                </a:solidFill>
              </a14:hiddenFill>
            </a:ext>
          </a:extLst>
        </p:spPr>
      </p:pic>
      <p:sp>
        <p:nvSpPr>
          <p:cNvPr id="10" name="Rectángulo 9"/>
          <p:cNvSpPr/>
          <p:nvPr/>
        </p:nvSpPr>
        <p:spPr>
          <a:xfrm>
            <a:off x="6122592" y="6280919"/>
            <a:ext cx="6076541" cy="577081"/>
          </a:xfrm>
          <a:prstGeom prst="rect">
            <a:avLst/>
          </a:prstGeom>
          <a:solidFill>
            <a:schemeClr val="bg1"/>
          </a:solidFill>
        </p:spPr>
        <p:txBody>
          <a:bodyPr wrap="square">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C" sz="1050" dirty="0" smtClean="0"/>
              <a:t>Fuente</a:t>
            </a:r>
            <a:r>
              <a:rPr lang="es-EC" sz="1050" dirty="0"/>
              <a:t>: https://www.eluniverso.com/noticias/economia/sector-pesquero-alista-plan-de-contingencia-ante-el-nino-que-ya-se-empieza-a-reflejar-en-las-capturas-y-caida-de-exportaciones-nota</a:t>
            </a:r>
            <a:r>
              <a:rPr lang="es-EC" sz="1050" dirty="0" smtClean="0"/>
              <a:t>/ jumio2023</a:t>
            </a:r>
            <a:endParaRPr lang="en-US" sz="1050" dirty="0"/>
          </a:p>
        </p:txBody>
      </p:sp>
      <p:sp>
        <p:nvSpPr>
          <p:cNvPr id="11" name="Rectángulo 10"/>
          <p:cNvSpPr/>
          <p:nvPr/>
        </p:nvSpPr>
        <p:spPr>
          <a:xfrm>
            <a:off x="6122592" y="3429000"/>
            <a:ext cx="2882823" cy="2677656"/>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a:t>
            </a:r>
            <a:r>
              <a:rPr lang="es-ES" sz="1200" dirty="0"/>
              <a:t>Si se afecta la captura, va a afectar el precio, eso sí”, aseguró. Leone detalló que el 62 % de las exportaciones ecuatorianas van a Europa; un 20 % - 21 % a Sudamérica; otro porcentaje a Estados Unidos y otros destinos, y si las capturas caen y por ende la producción “se afecta a todos estos mercados, se podría afectar ese 62 % que exportamos a Europa o lo que exportamos a Sudamérica o lo que exportamos a Estados Unidos”, señaló</a:t>
            </a:r>
            <a:r>
              <a:rPr lang="es-ES" sz="1200" dirty="0" smtClean="0"/>
              <a:t>.</a:t>
            </a:r>
            <a:endParaRPr lang="es-ES" sz="1200" dirty="0"/>
          </a:p>
        </p:txBody>
      </p:sp>
    </p:spTree>
    <p:extLst>
      <p:ext uri="{BB962C8B-B14F-4D97-AF65-F5344CB8AC3E}">
        <p14:creationId xmlns:p14="http://schemas.microsoft.com/office/powerpoint/2010/main" val="228694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048000" y="2951946"/>
            <a:ext cx="6096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pPr>
            <a:endParaRPr lang="es-ES" sz="1600" dirty="0"/>
          </a:p>
        </p:txBody>
      </p:sp>
      <p:sp>
        <p:nvSpPr>
          <p:cNvPr id="2" name="Rectángulo 1"/>
          <p:cNvSpPr/>
          <p:nvPr/>
        </p:nvSpPr>
        <p:spPr>
          <a:xfrm>
            <a:off x="0" y="0"/>
            <a:ext cx="5883006" cy="947451"/>
          </a:xfrm>
          <a:prstGeom prst="rect">
            <a:avLst/>
          </a:prstGeom>
          <a:solidFill>
            <a:schemeClr val="bg1">
              <a:alpha val="68000"/>
            </a:schemeClr>
          </a:solidFill>
        </p:spPr>
        <p:txBody>
          <a:bodyPr vert="horz" lIns="91440" tIns="45720" rIns="91440" bIns="45720" rtlCol="0" anchor="b">
            <a:noAutofit/>
          </a:bodyPr>
          <a:lstStyle/>
          <a:p>
            <a:pPr algn="ctr">
              <a:lnSpc>
                <a:spcPct val="90000"/>
              </a:lnSpc>
              <a:spcBef>
                <a:spcPct val="0"/>
              </a:spcBef>
            </a:pPr>
            <a:r>
              <a:rPr lang="es-ES" sz="2000" b="1" cap="all" dirty="0">
                <a:ln w="12700">
                  <a:solidFill>
                    <a:srgbClr val="C00000"/>
                  </a:solidFill>
                </a:ln>
                <a:effectLst>
                  <a:reflection blurRad="6350" stA="55000" endA="300" endPos="45500" dir="5400000" sy="-100000" algn="bl" rotWithShape="0"/>
                </a:effectLst>
                <a:latin typeface="+mj-lt"/>
                <a:ea typeface="+mj-ea"/>
                <a:cs typeface="+mj-cs"/>
              </a:rPr>
              <a:t>Los productores no quieren que Ecuador importe arroz: dicen que hay suficiente, aunque cada día más caro</a:t>
            </a:r>
            <a:endParaRPr lang="en-US" sz="2000" b="1" cap="all" dirty="0">
              <a:ln w="12700">
                <a:solidFill>
                  <a:srgbClr val="C00000"/>
                </a:solidFill>
              </a:ln>
              <a:effectLst>
                <a:reflection blurRad="6350" stA="55000" endA="300" endPos="45500" dir="5400000" sy="-100000" algn="bl" rotWithShape="0"/>
              </a:effectLst>
              <a:latin typeface="+mj-lt"/>
              <a:ea typeface="+mj-ea"/>
              <a:cs typeface="+mj-cs"/>
            </a:endParaRPr>
          </a:p>
        </p:txBody>
      </p:sp>
      <p:sp>
        <p:nvSpPr>
          <p:cNvPr id="4" name="Rectángulo 3"/>
          <p:cNvSpPr/>
          <p:nvPr/>
        </p:nvSpPr>
        <p:spPr>
          <a:xfrm>
            <a:off x="0" y="1082716"/>
            <a:ext cx="5883006" cy="5078313"/>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Los productores rechazan el anuncio del Ministerio de Agricultura sobre la </a:t>
            </a:r>
            <a:r>
              <a:rPr lang="es-ES" sz="1200" dirty="0">
                <a:hlinkClick r:id="rId2"/>
              </a:rPr>
              <a:t>importación de 30 mil toneladas de arroz</a:t>
            </a:r>
            <a:r>
              <a:rPr lang="es-ES" sz="1200" dirty="0"/>
              <a:t>, esta semana, desde Colombia. Aseguran que solo en Guayas hay 28 mil hectáreas sembradas.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Pero en los mercados dicen que no hay arroz y las </a:t>
            </a:r>
            <a:r>
              <a:rPr lang="es-ES" sz="1200" dirty="0" err="1"/>
              <a:t>piladoras</a:t>
            </a:r>
            <a:r>
              <a:rPr lang="es-ES" sz="1200" dirty="0"/>
              <a:t> están vacías, según lo constató la semana pasada el gobernador de Guayas, Francesco </a:t>
            </a:r>
            <a:r>
              <a:rPr lang="es-ES" sz="1200" dirty="0" err="1"/>
              <a:t>Tabacchi</a:t>
            </a:r>
            <a:r>
              <a:rPr lang="es-ES" sz="1200" dirty="0"/>
              <a:t>. Como consecuencia de aquello, el precio del quintal que en enero se vendía a 32 dólares ahora ha llegado a costar 62 dólares. Las saca más pequeña, de 25 libras, que costaba 10 dólares en las tiendas, ahora se vende a 15 dólares. Una libra que antes costaba 35 centavos, ahora cuesta el doble. Por eso, para estabilizar el precio y evitar la especulación, el gobierno decidió importar arroz. </a:t>
            </a:r>
          </a:p>
          <a:p>
            <a:pPr algn="just" eaLnBrk="0" fontAlgn="base" hangingPunct="0">
              <a:spcBef>
                <a:spcPct val="0"/>
              </a:spcBef>
              <a:spcAft>
                <a:spcPct val="0"/>
              </a:spcAft>
              <a:buClr>
                <a:schemeClr val="accent1"/>
              </a:buClr>
              <a:buSzPct val="80000"/>
              <a:buFont typeface="Arial" panose="020B0604020202020204" pitchFamily="34" charset="0"/>
              <a:buNone/>
            </a:pPr>
            <a:endParaRPr lang="es-ES" sz="1200" dirty="0"/>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Sin </a:t>
            </a:r>
            <a:r>
              <a:rPr lang="es-ES" sz="1200" dirty="0"/>
              <a:t>embargo, en el campo el trabajo no para. Unos aran la tierra, otros siembran y también cosechan. Por eso los agricultores se sorprendieron con el anuncio de que esta semana llegaría el primer cargamento de arroz importado desde Colombia. Antonio Salazar cosechará desde este jueves. le preocupa que ingrese arroz de otro país. “La cosecha está saliendo, aquí nunca deja de salir arroz”.</a:t>
            </a:r>
          </a:p>
          <a:p>
            <a:pPr algn="just" eaLnBrk="0" fontAlgn="base" hangingPunct="0">
              <a:spcBef>
                <a:spcPct val="0"/>
              </a:spcBef>
              <a:spcAft>
                <a:spcPct val="0"/>
              </a:spcAft>
              <a:buClr>
                <a:schemeClr val="accent1"/>
              </a:buClr>
              <a:buSzPct val="80000"/>
              <a:buFont typeface="Arial" panose="020B0604020202020204" pitchFamily="34" charset="0"/>
              <a:buNone/>
            </a:pPr>
            <a:endParaRPr lang="es-ES" sz="1200" dirty="0"/>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¿Entonces dónde está el arroz? Según </a:t>
            </a:r>
            <a:r>
              <a:rPr lang="es-ES" sz="1200" dirty="0" err="1"/>
              <a:t>Heitel</a:t>
            </a:r>
            <a:r>
              <a:rPr lang="es-ES" sz="1200" dirty="0"/>
              <a:t> Lozano, representante de los productores, en este momento en guayas hay 28 mil hectáreas sembradas y eso generaría 180 mil toneladas hasta diciembre.</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Mientras que en todo el Ecuador se proyecta una producción de, al menos, 350 mil toneladas.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“No hay necesidad de importar arroz, hemos pedido que se haga un inventario en todas las industrias”.</a:t>
            </a:r>
          </a:p>
        </p:txBody>
      </p:sp>
      <p:sp>
        <p:nvSpPr>
          <p:cNvPr id="10" name="Rectángulo 9"/>
          <p:cNvSpPr/>
          <p:nvPr/>
        </p:nvSpPr>
        <p:spPr>
          <a:xfrm>
            <a:off x="0" y="6280919"/>
            <a:ext cx="5883006" cy="577081"/>
          </a:xfrm>
          <a:prstGeom prst="rect">
            <a:avLst/>
          </a:prstGeom>
          <a:solidFill>
            <a:schemeClr val="bg1"/>
          </a:solidFill>
        </p:spPr>
        <p:txBody>
          <a:bodyPr wrap="square">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C" sz="1050" dirty="0" smtClean="0"/>
              <a:t>Fuente</a:t>
            </a:r>
            <a:r>
              <a:rPr lang="es-EC" sz="1050" dirty="0"/>
              <a:t>: https://www.ecuavisa.com/amp/noticias/ecuador/los-productores-no-quieren-que-ecuador-importe-arroz-dicen-que-hay-suficiente-aunque-cada-dia-mas-caro-BB542588321 </a:t>
            </a:r>
            <a:r>
              <a:rPr lang="es-EC" sz="1050" dirty="0" smtClean="0"/>
              <a:t>junio2023</a:t>
            </a:r>
            <a:endParaRPr lang="en-US" sz="1050" dirty="0"/>
          </a:p>
        </p:txBody>
      </p:sp>
      <p:sp>
        <p:nvSpPr>
          <p:cNvPr id="7" name="Rectángulo 6"/>
          <p:cNvSpPr/>
          <p:nvPr/>
        </p:nvSpPr>
        <p:spPr>
          <a:xfrm>
            <a:off x="5883006" y="0"/>
            <a:ext cx="21299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56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0" y="1531344"/>
            <a:ext cx="6482046" cy="1168188"/>
          </a:xfrm>
          <a:prstGeom prst="rect">
            <a:avLst/>
          </a:prstGeom>
          <a:extLst/>
        </p:spPr>
        <p:txBody>
          <a:bodyPr vert="horz" lIns="91440" tIns="45720" rIns="91440" bIns="45720" rtlCol="0" anchor="b">
            <a:noAutofit/>
          </a:bodyPr>
          <a:lstStyle/>
          <a:p>
            <a:pPr algn="ctr"/>
            <a:r>
              <a:rPr lang="en-US" altLang="en-US" sz="3200" dirty="0" smtClean="0">
                <a:ln w="19050">
                  <a:solidFill>
                    <a:srgbClr val="C00000"/>
                  </a:solidFill>
                </a:ln>
                <a:effectLst>
                  <a:reflection blurRad="6350" stA="55000" endA="300" endPos="45500" dir="5400000" sy="-100000" algn="bl" rotWithShape="0"/>
                </a:effectLst>
                <a:latin typeface="+mj-lt"/>
                <a:ea typeface="+mj-ea"/>
                <a:cs typeface="+mj-cs"/>
              </a:rPr>
              <a:t>Carta </a:t>
            </a:r>
            <a:r>
              <a:rPr lang="en-US" altLang="en-US" sz="3200" dirty="0" err="1" smtClean="0">
                <a:ln w="19050">
                  <a:solidFill>
                    <a:srgbClr val="C00000"/>
                  </a:solidFill>
                </a:ln>
                <a:effectLst>
                  <a:reflection blurRad="6350" stA="55000" endA="300" endPos="45500" dir="5400000" sy="-100000" algn="bl" rotWithShape="0"/>
                </a:effectLst>
                <a:latin typeface="+mj-lt"/>
                <a:ea typeface="+mj-ea"/>
                <a:cs typeface="+mj-cs"/>
              </a:rPr>
              <a:t>socios</a:t>
            </a:r>
            <a:r>
              <a:rPr lang="en-US" altLang="en-US" sz="3200" dirty="0" smtClean="0">
                <a:ln w="19050">
                  <a:solidFill>
                    <a:srgbClr val="C00000"/>
                  </a:solidFill>
                </a:ln>
                <a:effectLst>
                  <a:reflection blurRad="6350" stA="55000" endA="300" endPos="45500" dir="5400000" sy="-100000" algn="bl" rotWithShape="0"/>
                </a:effectLst>
                <a:latin typeface="+mj-lt"/>
                <a:ea typeface="+mj-ea"/>
                <a:cs typeface="+mj-cs"/>
              </a:rPr>
              <a:t> </a:t>
            </a:r>
            <a:r>
              <a:rPr lang="en-US" altLang="en-US" sz="3200" dirty="0" err="1" smtClean="0">
                <a:ln w="19050">
                  <a:solidFill>
                    <a:srgbClr val="C00000"/>
                  </a:solidFill>
                </a:ln>
                <a:effectLst>
                  <a:reflection blurRad="6350" stA="55000" endA="300" endPos="45500" dir="5400000" sy="-100000" algn="bl" rotWithShape="0"/>
                </a:effectLst>
                <a:latin typeface="+mj-lt"/>
                <a:ea typeface="+mj-ea"/>
                <a:cs typeface="+mj-cs"/>
              </a:rPr>
              <a:t>afaba</a:t>
            </a:r>
            <a:r>
              <a:rPr lang="en-US" altLang="en-US" sz="3200" dirty="0" smtClean="0">
                <a:ln w="19050">
                  <a:solidFill>
                    <a:srgbClr val="C00000"/>
                  </a:solidFill>
                </a:ln>
                <a:effectLst>
                  <a:reflection blurRad="6350" stA="55000" endA="300" endPos="45500" dir="5400000" sy="-100000" algn="bl" rotWithShape="0"/>
                </a:effectLst>
                <a:latin typeface="+mj-lt"/>
                <a:ea typeface="+mj-ea"/>
                <a:cs typeface="+mj-cs"/>
              </a:rPr>
              <a:t/>
            </a:r>
            <a:br>
              <a:rPr lang="en-US" altLang="en-US" sz="3200" dirty="0" smtClean="0">
                <a:ln w="19050">
                  <a:solidFill>
                    <a:srgbClr val="C00000"/>
                  </a:solidFill>
                </a:ln>
                <a:effectLst>
                  <a:reflection blurRad="6350" stA="55000" endA="300" endPos="45500" dir="5400000" sy="-100000" algn="bl" rotWithShape="0"/>
                </a:effectLst>
                <a:latin typeface="+mj-lt"/>
                <a:ea typeface="+mj-ea"/>
                <a:cs typeface="+mj-cs"/>
              </a:rPr>
            </a:br>
            <a:r>
              <a:rPr lang="en-US" altLang="en-US" sz="3200" dirty="0" err="1" smtClean="0">
                <a:ln w="19050">
                  <a:solidFill>
                    <a:srgbClr val="C00000"/>
                  </a:solidFill>
                </a:ln>
                <a:effectLst>
                  <a:reflection blurRad="6350" stA="55000" endA="300" endPos="45500" dir="5400000" sy="-100000" algn="bl" rotWithShape="0"/>
                </a:effectLst>
                <a:latin typeface="+mj-lt"/>
                <a:ea typeface="+mj-ea"/>
                <a:cs typeface="+mj-cs"/>
              </a:rPr>
              <a:t>precio</a:t>
            </a:r>
            <a:r>
              <a:rPr lang="en-US" altLang="en-US" sz="3200" dirty="0" smtClean="0">
                <a:ln w="19050">
                  <a:solidFill>
                    <a:srgbClr val="C00000"/>
                  </a:solidFill>
                </a:ln>
                <a:effectLst>
                  <a:reflection blurRad="6350" stA="55000" endA="300" endPos="45500" dir="5400000" sy="-100000" algn="bl" rotWithShape="0"/>
                </a:effectLst>
                <a:latin typeface="+mj-lt"/>
                <a:ea typeface="+mj-ea"/>
                <a:cs typeface="+mj-cs"/>
              </a:rPr>
              <a:t> </a:t>
            </a:r>
            <a:r>
              <a:rPr lang="en-US" altLang="en-US" sz="3200" dirty="0" err="1" smtClean="0">
                <a:ln w="19050">
                  <a:solidFill>
                    <a:srgbClr val="C00000"/>
                  </a:solidFill>
                </a:ln>
                <a:effectLst>
                  <a:reflection blurRad="6350" stA="55000" endA="300" endPos="45500" dir="5400000" sy="-100000" algn="bl" rotWithShape="0"/>
                </a:effectLst>
                <a:latin typeface="+mj-lt"/>
                <a:ea typeface="+mj-ea"/>
                <a:cs typeface="+mj-cs"/>
              </a:rPr>
              <a:t>maiz</a:t>
            </a:r>
            <a:r>
              <a:rPr lang="en-US" altLang="en-US" sz="3200" dirty="0" smtClean="0">
                <a:ln w="19050">
                  <a:solidFill>
                    <a:srgbClr val="C00000"/>
                  </a:solidFill>
                </a:ln>
                <a:effectLst>
                  <a:reflection blurRad="6350" stA="55000" endA="300" endPos="45500" dir="5400000" sy="-100000" algn="bl" rotWithShape="0"/>
                </a:effectLst>
                <a:latin typeface="+mj-lt"/>
                <a:ea typeface="+mj-ea"/>
                <a:cs typeface="+mj-cs"/>
              </a:rPr>
              <a:t> </a:t>
            </a:r>
            <a:r>
              <a:rPr lang="en-US" altLang="en-US" sz="3200" dirty="0" err="1" smtClean="0">
                <a:ln w="19050">
                  <a:solidFill>
                    <a:srgbClr val="C00000"/>
                  </a:solidFill>
                </a:ln>
                <a:effectLst>
                  <a:reflection blurRad="6350" stA="55000" endA="300" endPos="45500" dir="5400000" sy="-100000" algn="bl" rotWithShape="0"/>
                </a:effectLst>
                <a:latin typeface="+mj-lt"/>
                <a:ea typeface="+mj-ea"/>
                <a:cs typeface="+mj-cs"/>
              </a:rPr>
              <a:t>amaraillo</a:t>
            </a:r>
            <a:r>
              <a:rPr lang="en-US" altLang="en-US" sz="3200" dirty="0" smtClean="0">
                <a:ln w="19050">
                  <a:solidFill>
                    <a:srgbClr val="C00000"/>
                  </a:solidFill>
                </a:ln>
                <a:effectLst>
                  <a:reflection blurRad="6350" stA="55000" endA="300" endPos="45500" dir="5400000" sy="-100000" algn="bl" rotWithShape="0"/>
                </a:effectLst>
                <a:latin typeface="+mj-lt"/>
                <a:ea typeface="+mj-ea"/>
                <a:cs typeface="+mj-cs"/>
              </a:rPr>
              <a:t> </a:t>
            </a:r>
            <a:r>
              <a:rPr lang="en-US" altLang="en-US" sz="3200" dirty="0" err="1" smtClean="0">
                <a:ln w="19050">
                  <a:solidFill>
                    <a:srgbClr val="C00000"/>
                  </a:solidFill>
                </a:ln>
                <a:effectLst>
                  <a:reflection blurRad="6350" stA="55000" endA="300" endPos="45500" dir="5400000" sy="-100000" algn="bl" rotWithShape="0"/>
                </a:effectLst>
                <a:latin typeface="+mj-lt"/>
                <a:ea typeface="+mj-ea"/>
                <a:cs typeface="+mj-cs"/>
              </a:rPr>
              <a:t>duro</a:t>
            </a:r>
            <a:r>
              <a:rPr lang="en-US" altLang="en-US" sz="3200" dirty="0" smtClean="0">
                <a:ln w="19050">
                  <a:solidFill>
                    <a:srgbClr val="C00000"/>
                  </a:solidFill>
                </a:ln>
                <a:effectLst>
                  <a:reflection blurRad="6350" stA="55000" endA="300" endPos="45500" dir="5400000" sy="-100000" algn="bl" rotWithShape="0"/>
                </a:effectLst>
                <a:latin typeface="+mj-lt"/>
                <a:ea typeface="+mj-ea"/>
                <a:cs typeface="+mj-cs"/>
              </a:rPr>
              <a:t/>
            </a:r>
            <a:br>
              <a:rPr lang="en-US" altLang="en-US" sz="3200" dirty="0" smtClean="0">
                <a:ln w="19050">
                  <a:solidFill>
                    <a:srgbClr val="C00000"/>
                  </a:solidFill>
                </a:ln>
                <a:effectLst>
                  <a:reflection blurRad="6350" stA="55000" endA="300" endPos="45500" dir="5400000" sy="-100000" algn="bl" rotWithShape="0"/>
                </a:effectLst>
                <a:latin typeface="+mj-lt"/>
                <a:ea typeface="+mj-ea"/>
                <a:cs typeface="+mj-cs"/>
              </a:rPr>
            </a:br>
            <a:r>
              <a:rPr lang="en-US" altLang="en-US" sz="3200" dirty="0" err="1" smtClean="0">
                <a:ln w="19050">
                  <a:solidFill>
                    <a:srgbClr val="C00000"/>
                  </a:solidFill>
                </a:ln>
                <a:effectLst>
                  <a:reflection blurRad="6350" stA="55000" endA="300" endPos="45500" dir="5400000" sy="-100000" algn="bl" rotWithShape="0"/>
                </a:effectLst>
              </a:rPr>
              <a:t>cosecha</a:t>
            </a:r>
            <a:r>
              <a:rPr lang="en-US" altLang="en-US" sz="3200" dirty="0" smtClean="0">
                <a:ln w="19050">
                  <a:solidFill>
                    <a:srgbClr val="C00000"/>
                  </a:solidFill>
                </a:ln>
                <a:effectLst>
                  <a:reflection blurRad="6350" stA="55000" endA="300" endPos="45500" dir="5400000" sy="-100000" algn="bl" rotWithShape="0"/>
                </a:effectLst>
              </a:rPr>
              <a:t> </a:t>
            </a:r>
            <a:r>
              <a:rPr lang="en-US" altLang="en-US" sz="3200" dirty="0" err="1" smtClean="0">
                <a:ln w="19050">
                  <a:solidFill>
                    <a:srgbClr val="C00000"/>
                  </a:solidFill>
                </a:ln>
                <a:effectLst>
                  <a:reflection blurRad="6350" stA="55000" endA="300" endPos="45500" dir="5400000" sy="-100000" algn="bl" rotWithShape="0"/>
                </a:effectLst>
              </a:rPr>
              <a:t>nacional</a:t>
            </a:r>
            <a:r>
              <a:rPr lang="en-US" altLang="en-US" sz="3200" dirty="0" smtClean="0">
                <a:ln w="19050">
                  <a:solidFill>
                    <a:srgbClr val="C00000"/>
                  </a:solidFill>
                </a:ln>
                <a:effectLst>
                  <a:reflection blurRad="6350" stA="55000" endA="300" endPos="45500" dir="5400000" sy="-100000" algn="bl" rotWithShape="0"/>
                </a:effectLst>
              </a:rPr>
              <a:t> 2023</a:t>
            </a:r>
            <a:endParaRPr lang="en-US" altLang="en-US" sz="3200" dirty="0">
              <a:ln w="19050">
                <a:solidFill>
                  <a:srgbClr val="C00000"/>
                </a:solidFill>
              </a:ln>
              <a:effectLst>
                <a:reflection blurRad="6350" stA="55000" endA="300" endPos="45500" dir="5400000" sy="-100000" algn="bl" rotWithShape="0"/>
              </a:effectLst>
              <a:latin typeface="+mj-lt"/>
              <a:ea typeface="+mj-ea"/>
              <a:cs typeface="+mj-cs"/>
            </a:endParaRPr>
          </a:p>
        </p:txBody>
      </p:sp>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482046" y="66102"/>
            <a:ext cx="4970903" cy="6736814"/>
          </a:xfrm>
          <a:prstGeom prst="rect">
            <a:avLst/>
          </a:prstGeom>
          <a:ln w="19050">
            <a:solidFill>
              <a:schemeClr val="tx1"/>
            </a:solidFill>
            <a:prstDash val="lgDashDot"/>
          </a:ln>
        </p:spPr>
      </p:pic>
      <p:pic>
        <p:nvPicPr>
          <p:cNvPr id="6" name="Imagen 5"/>
          <p:cNvPicPr>
            <a:picLocks noChangeAspect="1"/>
          </p:cNvPicPr>
          <p:nvPr/>
        </p:nvPicPr>
        <p:blipFill>
          <a:blip r:embed="rId4"/>
          <a:stretch>
            <a:fillRect/>
          </a:stretch>
        </p:blipFill>
        <p:spPr>
          <a:xfrm>
            <a:off x="1219712" y="3069576"/>
            <a:ext cx="4286250" cy="2857500"/>
          </a:xfrm>
          <a:prstGeom prst="rect">
            <a:avLst/>
          </a:prstGeom>
          <a:ln w="19050">
            <a:solidFill>
              <a:schemeClr val="tx1"/>
            </a:solidFill>
            <a:prstDash val="lgDashDot"/>
          </a:ln>
        </p:spPr>
      </p:pic>
    </p:spTree>
    <p:extLst>
      <p:ext uri="{BB962C8B-B14F-4D97-AF65-F5344CB8AC3E}">
        <p14:creationId xmlns:p14="http://schemas.microsoft.com/office/powerpoint/2010/main" val="3158242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975139" y="96529"/>
            <a:ext cx="5181756" cy="6664944"/>
          </a:xfrm>
          <a:prstGeom prst="rect">
            <a:avLst/>
          </a:prstGeom>
          <a:ln w="19050">
            <a:solidFill>
              <a:schemeClr val="tx1"/>
            </a:solidFill>
            <a:prstDash val="lgDashDot"/>
          </a:ln>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tretch>
            <a:fillRect/>
          </a:stretch>
        </p:blipFill>
        <p:spPr>
          <a:xfrm>
            <a:off x="6646998" y="110478"/>
            <a:ext cx="5181756" cy="6664944"/>
          </a:xfrm>
          <a:prstGeom prst="rect">
            <a:avLst/>
          </a:prstGeom>
          <a:ln w="19050">
            <a:solidFill>
              <a:schemeClr val="tx1"/>
            </a:solidFill>
            <a:prstDash val="lgDashDot"/>
          </a:ln>
        </p:spPr>
      </p:pic>
      <p:pic>
        <p:nvPicPr>
          <p:cNvPr id="8" name="Imagen 7"/>
          <p:cNvPicPr>
            <a:picLocks noChangeAspect="1"/>
          </p:cNvPicPr>
          <p:nvPr/>
        </p:nvPicPr>
        <p:blipFill>
          <a:blip r:embed="rId6"/>
          <a:stretch>
            <a:fillRect/>
          </a:stretch>
        </p:blipFill>
        <p:spPr>
          <a:xfrm>
            <a:off x="1030224" y="209320"/>
            <a:ext cx="796538" cy="513085"/>
          </a:xfrm>
          <a:prstGeom prst="rect">
            <a:avLst/>
          </a:prstGeom>
        </p:spPr>
      </p:pic>
      <p:pic>
        <p:nvPicPr>
          <p:cNvPr id="11" name="Imagen 10"/>
          <p:cNvPicPr>
            <a:picLocks noChangeAspect="1"/>
          </p:cNvPicPr>
          <p:nvPr/>
        </p:nvPicPr>
        <p:blipFill>
          <a:blip r:embed="rId7"/>
          <a:stretch>
            <a:fillRect/>
          </a:stretch>
        </p:blipFill>
        <p:spPr>
          <a:xfrm>
            <a:off x="5203221" y="110478"/>
            <a:ext cx="787917" cy="611927"/>
          </a:xfrm>
          <a:prstGeom prst="rect">
            <a:avLst/>
          </a:prstGeom>
        </p:spPr>
      </p:pic>
      <p:sp>
        <p:nvSpPr>
          <p:cNvPr id="10" name="Rectangle 1"/>
          <p:cNvSpPr txBox="1">
            <a:spLocks noChangeArrowheads="1"/>
          </p:cNvSpPr>
          <p:nvPr/>
        </p:nvSpPr>
        <p:spPr bwMode="auto">
          <a:xfrm rot="16200000">
            <a:off x="-3156192" y="3167391"/>
            <a:ext cx="6858001" cy="523220"/>
          </a:xfrm>
          <a:prstGeom prst="rect">
            <a:avLst/>
          </a:prstGeom>
          <a:solidFill>
            <a:schemeClr val="bg1"/>
          </a:solidFill>
          <a:extLst/>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altLang="en-US" sz="2800" dirty="0" err="1" smtClean="0">
                <a:ln w="19050">
                  <a:solidFill>
                    <a:srgbClr val="C00000"/>
                  </a:solidFill>
                </a:ln>
                <a:effectLst>
                  <a:reflection blurRad="6350" stA="55000" endA="300" endPos="45500" dir="5400000" sy="-100000" algn="bl" rotWithShape="0"/>
                </a:effectLst>
              </a:rPr>
              <a:t>Acuerdo</a:t>
            </a:r>
            <a:r>
              <a:rPr lang="en-US" altLang="en-US" sz="2800" dirty="0" smtClean="0">
                <a:ln w="19050">
                  <a:solidFill>
                    <a:srgbClr val="C00000"/>
                  </a:solidFill>
                </a:ln>
                <a:effectLst>
                  <a:reflection blurRad="6350" stA="55000" endA="300" endPos="45500" dir="5400000" sy="-100000" algn="bl" rotWithShape="0"/>
                </a:effectLst>
              </a:rPr>
              <a:t> ministerial </a:t>
            </a:r>
            <a:r>
              <a:rPr lang="en-US" altLang="en-US" sz="2800" dirty="0" err="1" smtClean="0">
                <a:ln w="19050">
                  <a:solidFill>
                    <a:srgbClr val="C00000"/>
                  </a:solidFill>
                </a:ln>
                <a:effectLst>
                  <a:reflection blurRad="6350" stA="55000" endA="300" endPos="45500" dir="5400000" sy="-100000" algn="bl" rotWithShape="0"/>
                </a:effectLst>
              </a:rPr>
              <a:t>nro</a:t>
            </a:r>
            <a:r>
              <a:rPr lang="en-US" altLang="en-US" sz="2800" dirty="0" smtClean="0">
                <a:ln w="19050">
                  <a:solidFill>
                    <a:srgbClr val="C00000"/>
                  </a:solidFill>
                </a:ln>
                <a:effectLst>
                  <a:reflection blurRad="6350" stA="55000" endA="300" endPos="45500" dir="5400000" sy="-100000" algn="bl" rotWithShape="0"/>
                </a:effectLst>
              </a:rPr>
              <a:t> 046 - mag</a:t>
            </a:r>
            <a:endParaRPr lang="en-US" altLang="en-US" sz="2800" dirty="0">
              <a:ln w="19050">
                <a:solidFill>
                  <a:srgbClr val="C00000"/>
                </a:solidFill>
              </a:ln>
              <a:effectLst>
                <a:reflection blurRad="6350" stA="55000" endA="300" endPos="45500" dir="5400000" sy="-100000" algn="bl" rotWithShape="0"/>
              </a:effectLst>
            </a:endParaRPr>
          </a:p>
        </p:txBody>
      </p:sp>
    </p:spTree>
    <p:extLst>
      <p:ext uri="{BB962C8B-B14F-4D97-AF65-F5344CB8AC3E}">
        <p14:creationId xmlns:p14="http://schemas.microsoft.com/office/powerpoint/2010/main" val="1800980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txBox="1">
            <a:spLocks noChangeArrowheads="1"/>
          </p:cNvSpPr>
          <p:nvPr/>
        </p:nvSpPr>
        <p:spPr bwMode="auto">
          <a:xfrm rot="16200000">
            <a:off x="-3156192" y="3167391"/>
            <a:ext cx="6858001" cy="523220"/>
          </a:xfrm>
          <a:prstGeom prst="rect">
            <a:avLst/>
          </a:prstGeom>
          <a:solidFill>
            <a:schemeClr val="bg1"/>
          </a:solidFill>
          <a:extLst/>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altLang="en-US" sz="2800" dirty="0" err="1" smtClean="0">
                <a:ln w="19050">
                  <a:solidFill>
                    <a:srgbClr val="C00000"/>
                  </a:solidFill>
                </a:ln>
                <a:effectLst>
                  <a:reflection blurRad="6350" stA="55000" endA="300" endPos="45500" dir="5400000" sy="-100000" algn="bl" rotWithShape="0"/>
                </a:effectLst>
              </a:rPr>
              <a:t>Acuerdo</a:t>
            </a:r>
            <a:r>
              <a:rPr lang="en-US" altLang="en-US" sz="2800" dirty="0" smtClean="0">
                <a:ln w="19050">
                  <a:solidFill>
                    <a:srgbClr val="C00000"/>
                  </a:solidFill>
                </a:ln>
                <a:effectLst>
                  <a:reflection blurRad="6350" stA="55000" endA="300" endPos="45500" dir="5400000" sy="-100000" algn="bl" rotWithShape="0"/>
                </a:effectLst>
              </a:rPr>
              <a:t> ministerial </a:t>
            </a:r>
            <a:r>
              <a:rPr lang="en-US" altLang="en-US" sz="2800" dirty="0" err="1" smtClean="0">
                <a:ln w="19050">
                  <a:solidFill>
                    <a:srgbClr val="C00000"/>
                  </a:solidFill>
                </a:ln>
                <a:effectLst>
                  <a:reflection blurRad="6350" stA="55000" endA="300" endPos="45500" dir="5400000" sy="-100000" algn="bl" rotWithShape="0"/>
                </a:effectLst>
              </a:rPr>
              <a:t>nro</a:t>
            </a:r>
            <a:r>
              <a:rPr lang="en-US" altLang="en-US" sz="2800" dirty="0" smtClean="0">
                <a:ln w="19050">
                  <a:solidFill>
                    <a:srgbClr val="C00000"/>
                  </a:solidFill>
                </a:ln>
                <a:effectLst>
                  <a:reflection blurRad="6350" stA="55000" endA="300" endPos="45500" dir="5400000" sy="-100000" algn="bl" rotWithShape="0"/>
                </a:effectLst>
              </a:rPr>
              <a:t> 046 - mag</a:t>
            </a:r>
            <a:endParaRPr lang="en-US" altLang="en-US" sz="2800" dirty="0">
              <a:ln w="19050">
                <a:solidFill>
                  <a:srgbClr val="C00000"/>
                </a:solidFill>
              </a:ln>
              <a:effectLst>
                <a:reflection blurRad="6350" stA="55000" endA="300" endPos="45500" dir="5400000" sy="-100000" algn="bl" rotWithShape="0"/>
              </a:effectLst>
            </a:endParaRPr>
          </a:p>
        </p:txBody>
      </p:sp>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982348" y="96529"/>
            <a:ext cx="5181756" cy="6664944"/>
          </a:xfrm>
          <a:prstGeom prst="rect">
            <a:avLst/>
          </a:prstGeom>
          <a:ln w="19050">
            <a:solidFill>
              <a:schemeClr val="tx1"/>
            </a:solidFill>
            <a:prstDash val="lgDashDot"/>
          </a:ln>
        </p:spPr>
      </p:pic>
      <p:pic>
        <p:nvPicPr>
          <p:cNvPr id="9" name="Imagen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tretch>
            <a:fillRect/>
          </a:stretch>
        </p:blipFill>
        <p:spPr>
          <a:xfrm>
            <a:off x="6612033" y="96529"/>
            <a:ext cx="5181756" cy="6664943"/>
          </a:xfrm>
          <a:prstGeom prst="rect">
            <a:avLst/>
          </a:prstGeom>
          <a:ln w="19050">
            <a:solidFill>
              <a:schemeClr val="tx1"/>
            </a:solidFill>
            <a:prstDash val="lgDashDot"/>
          </a:ln>
        </p:spPr>
      </p:pic>
    </p:spTree>
    <p:extLst>
      <p:ext uri="{BB962C8B-B14F-4D97-AF65-F5344CB8AC3E}">
        <p14:creationId xmlns:p14="http://schemas.microsoft.com/office/powerpoint/2010/main" val="2138946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3807146" y="88136"/>
            <a:ext cx="4664824" cy="6676222"/>
          </a:xfrm>
          <a:prstGeom prst="rect">
            <a:avLst/>
          </a:prstGeom>
          <a:ln w="19050">
            <a:solidFill>
              <a:schemeClr val="tx1"/>
            </a:solidFill>
            <a:prstDash val="lgDashDot"/>
          </a:ln>
        </p:spPr>
      </p:pic>
      <p:pic>
        <p:nvPicPr>
          <p:cNvPr id="13" name="Imagen 12"/>
          <p:cNvPicPr>
            <a:picLocks noChangeAspect="1"/>
          </p:cNvPicPr>
          <p:nvPr/>
        </p:nvPicPr>
        <p:blipFill>
          <a:blip r:embed="rId4"/>
          <a:stretch>
            <a:fillRect/>
          </a:stretch>
        </p:blipFill>
        <p:spPr>
          <a:xfrm>
            <a:off x="1426831" y="2289982"/>
            <a:ext cx="1573489" cy="1013553"/>
          </a:xfrm>
          <a:prstGeom prst="rect">
            <a:avLst/>
          </a:prstGeom>
        </p:spPr>
      </p:pic>
      <p:pic>
        <p:nvPicPr>
          <p:cNvPr id="14" name="Imagen 13"/>
          <p:cNvPicPr>
            <a:picLocks noChangeAspect="1"/>
          </p:cNvPicPr>
          <p:nvPr/>
        </p:nvPicPr>
        <p:blipFill>
          <a:blip r:embed="rId5"/>
          <a:stretch>
            <a:fillRect/>
          </a:stretch>
        </p:blipFill>
        <p:spPr>
          <a:xfrm>
            <a:off x="9477766" y="2094729"/>
            <a:ext cx="1556458" cy="1208806"/>
          </a:xfrm>
          <a:prstGeom prst="rect">
            <a:avLst/>
          </a:prstGeom>
        </p:spPr>
      </p:pic>
      <p:sp>
        <p:nvSpPr>
          <p:cNvPr id="15" name="Rectangle 1"/>
          <p:cNvSpPr txBox="1">
            <a:spLocks noChangeArrowheads="1"/>
          </p:cNvSpPr>
          <p:nvPr/>
        </p:nvSpPr>
        <p:spPr bwMode="auto">
          <a:xfrm rot="16200000">
            <a:off x="-3156192" y="3167391"/>
            <a:ext cx="6858001" cy="523220"/>
          </a:xfrm>
          <a:prstGeom prst="rect">
            <a:avLst/>
          </a:prstGeom>
          <a:solidFill>
            <a:schemeClr val="bg1"/>
          </a:solidFill>
          <a:extLst/>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altLang="en-US" sz="2800" dirty="0" err="1" smtClean="0">
                <a:ln w="19050">
                  <a:solidFill>
                    <a:srgbClr val="C00000"/>
                  </a:solidFill>
                </a:ln>
                <a:effectLst>
                  <a:reflection blurRad="6350" stA="55000" endA="300" endPos="45500" dir="5400000" sy="-100000" algn="bl" rotWithShape="0"/>
                </a:effectLst>
              </a:rPr>
              <a:t>Acuerdo</a:t>
            </a:r>
            <a:r>
              <a:rPr lang="en-US" altLang="en-US" sz="2800" dirty="0" smtClean="0">
                <a:ln w="19050">
                  <a:solidFill>
                    <a:srgbClr val="C00000"/>
                  </a:solidFill>
                </a:ln>
                <a:effectLst>
                  <a:reflection blurRad="6350" stA="55000" endA="300" endPos="45500" dir="5400000" sy="-100000" algn="bl" rotWithShape="0"/>
                </a:effectLst>
              </a:rPr>
              <a:t> ministerial </a:t>
            </a:r>
            <a:r>
              <a:rPr lang="en-US" altLang="en-US" sz="2800" dirty="0" err="1" smtClean="0">
                <a:ln w="19050">
                  <a:solidFill>
                    <a:srgbClr val="C00000"/>
                  </a:solidFill>
                </a:ln>
                <a:effectLst>
                  <a:reflection blurRad="6350" stA="55000" endA="300" endPos="45500" dir="5400000" sy="-100000" algn="bl" rotWithShape="0"/>
                </a:effectLst>
              </a:rPr>
              <a:t>nro</a:t>
            </a:r>
            <a:r>
              <a:rPr lang="en-US" altLang="en-US" sz="2800" dirty="0" smtClean="0">
                <a:ln w="19050">
                  <a:solidFill>
                    <a:srgbClr val="C00000"/>
                  </a:solidFill>
                </a:ln>
                <a:effectLst>
                  <a:reflection blurRad="6350" stA="55000" endA="300" endPos="45500" dir="5400000" sy="-100000" algn="bl" rotWithShape="0"/>
                </a:effectLst>
              </a:rPr>
              <a:t> 046 - mag</a:t>
            </a:r>
            <a:endParaRPr lang="en-US" altLang="en-US" sz="2800" dirty="0">
              <a:ln w="19050">
                <a:solidFill>
                  <a:srgbClr val="C00000"/>
                </a:solidFill>
              </a:ln>
              <a:effectLst>
                <a:reflection blurRad="6350" stA="55000" endA="300" endPos="45500" dir="5400000" sy="-100000" algn="bl" rotWithShape="0"/>
              </a:effectLst>
            </a:endParaRPr>
          </a:p>
        </p:txBody>
      </p:sp>
    </p:spTree>
    <p:extLst>
      <p:ext uri="{BB962C8B-B14F-4D97-AF65-F5344CB8AC3E}">
        <p14:creationId xmlns:p14="http://schemas.microsoft.com/office/powerpoint/2010/main" val="3837559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547879" y="2142861"/>
            <a:ext cx="4582793" cy="523220"/>
          </a:xfrm>
          <a:prstGeom prst="rect">
            <a:avLst/>
          </a:prstGeom>
          <a:extLst/>
        </p:spPr>
        <p:txBody>
          <a:bodyPr vert="horz" lIns="91440" tIns="45720" rIns="91440" bIns="45720" rtlCol="0" anchor="b">
            <a:noAutofit/>
          </a:bodyPr>
          <a:lstStyle/>
          <a:p>
            <a:pPr algn="ctr"/>
            <a:r>
              <a:rPr lang="es-EC" altLang="en-US" sz="3200" dirty="0">
                <a:ln w="19050">
                  <a:solidFill>
                    <a:srgbClr val="C00000"/>
                  </a:solidFill>
                </a:ln>
                <a:effectLst>
                  <a:reflection blurRad="6350" stA="55000" endA="300" endPos="45500" dir="5400000" sy="-100000" algn="bl" rotWithShape="0"/>
                </a:effectLst>
              </a:rPr>
              <a:t>Reporte de absorción mensual de industrias</a:t>
            </a:r>
            <a:endParaRPr lang="en-US" altLang="en-US" sz="3200" dirty="0">
              <a:ln w="19050">
                <a:solidFill>
                  <a:srgbClr val="C00000"/>
                </a:solidFill>
              </a:ln>
              <a:effectLst>
                <a:reflection blurRad="6350" stA="55000" endA="300" endPos="45500" dir="5400000" sy="-100000" algn="bl" rotWithShape="0"/>
              </a:effectLst>
            </a:endParaRPr>
          </a:p>
        </p:txBody>
      </p:sp>
      <p:pic>
        <p:nvPicPr>
          <p:cNvPr id="7" name="Imagen 6"/>
          <p:cNvPicPr>
            <a:picLocks noChangeAspect="1"/>
          </p:cNvPicPr>
          <p:nvPr/>
        </p:nvPicPr>
        <p:blipFill>
          <a:blip r:embed="rId2"/>
          <a:stretch>
            <a:fillRect/>
          </a:stretch>
        </p:blipFill>
        <p:spPr>
          <a:xfrm>
            <a:off x="5614285" y="319489"/>
            <a:ext cx="6070192" cy="5012675"/>
          </a:xfrm>
          <a:prstGeom prst="rect">
            <a:avLst/>
          </a:prstGeom>
          <a:ln w="19050">
            <a:solidFill>
              <a:schemeClr val="tx1"/>
            </a:solidFill>
            <a:prstDash val="lgDashDot"/>
          </a:ln>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l="18552" t="16814" r="4240" b="13275"/>
          <a:stretch>
            <a:fillRect/>
          </a:stretch>
        </p:blipFill>
        <p:spPr bwMode="auto">
          <a:xfrm>
            <a:off x="6227814" y="5460178"/>
            <a:ext cx="5137173" cy="928688"/>
          </a:xfrm>
          <a:prstGeom prst="rect">
            <a:avLst/>
          </a:prstGeom>
          <a:ln w="19050">
            <a:solidFill>
              <a:schemeClr val="tx1"/>
            </a:solidFill>
            <a:prstDash val="lgDashDot"/>
          </a:ln>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82227" y="3212736"/>
            <a:ext cx="4114096" cy="2247442"/>
          </a:xfrm>
          <a:prstGeom prst="rect">
            <a:avLst/>
          </a:prstGeom>
          <a:ln w="19050">
            <a:solidFill>
              <a:schemeClr val="tx1"/>
            </a:solidFill>
            <a:prstDash val="lgDashDot"/>
          </a:ln>
        </p:spPr>
      </p:pic>
    </p:spTree>
    <p:extLst>
      <p:ext uri="{BB962C8B-B14F-4D97-AF65-F5344CB8AC3E}">
        <p14:creationId xmlns:p14="http://schemas.microsoft.com/office/powerpoint/2010/main" val="192724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0" y="1"/>
            <a:ext cx="12192000" cy="511326"/>
          </a:xfrm>
          <a:prstGeom prst="rect">
            <a:avLst/>
          </a:prstGeom>
          <a:solidFill>
            <a:schemeClr val="bg1"/>
          </a:solidFill>
          <a:extLst/>
        </p:spPr>
        <p:txBody>
          <a:bodyPr vert="horz" lIns="91440" tIns="45720" rIns="91440" bIns="45720" rtlCol="0" anchor="b">
            <a:noAutofit/>
          </a:bodyPr>
          <a:lstStyle/>
          <a:p>
            <a:pPr algn="ctr"/>
            <a:r>
              <a:rPr lang="en-US" altLang="en-US" sz="2800" dirty="0" smtClean="0">
                <a:ln w="19050">
                  <a:solidFill>
                    <a:srgbClr val="C00000"/>
                  </a:solidFill>
                </a:ln>
                <a:effectLst>
                  <a:reflection blurRad="6350" stA="55000" endA="300" endPos="45500" dir="5400000" sy="-100000" algn="bl" rotWithShape="0"/>
                </a:effectLst>
                <a:latin typeface="+mj-lt"/>
                <a:ea typeface="+mj-ea"/>
                <a:cs typeface="+mj-cs"/>
              </a:rPr>
              <a:t>APROBACION DE USO DE MARCA SUSTAINTABLE U.S </a:t>
            </a:r>
            <a:r>
              <a:rPr lang="en-US" altLang="en-US" sz="2800" dirty="0" smtClean="0">
                <a:ln w="19050">
                  <a:solidFill>
                    <a:srgbClr val="C00000"/>
                  </a:solidFill>
                </a:ln>
                <a:effectLst>
                  <a:reflection blurRad="6350" stA="55000" endA="300" endPos="45500" dir="5400000" sy="-100000" algn="bl" rotWithShape="0"/>
                </a:effectLst>
                <a:latin typeface="+mj-lt"/>
                <a:ea typeface="+mj-ea"/>
                <a:cs typeface="+mj-cs"/>
              </a:rPr>
              <a:t>SOY - </a:t>
            </a:r>
            <a:r>
              <a:rPr lang="en-US" altLang="en-US" sz="2800" dirty="0" err="1" smtClean="0">
                <a:ln w="19050">
                  <a:solidFill>
                    <a:srgbClr val="C00000"/>
                  </a:solidFill>
                </a:ln>
                <a:effectLst>
                  <a:reflection blurRad="6350" stA="55000" endA="300" endPos="45500" dir="5400000" sy="-100000" algn="bl" rotWithShape="0"/>
                </a:effectLst>
                <a:latin typeface="+mj-lt"/>
                <a:ea typeface="+mj-ea"/>
                <a:cs typeface="+mj-cs"/>
              </a:rPr>
              <a:t>afaba</a:t>
            </a:r>
            <a:r>
              <a:rPr lang="en-US" altLang="en-US" sz="2800" dirty="0" smtClean="0">
                <a:ln w="19050">
                  <a:solidFill>
                    <a:srgbClr val="C00000"/>
                  </a:solidFill>
                </a:ln>
                <a:effectLst>
                  <a:reflection blurRad="6350" stA="55000" endA="300" endPos="45500" dir="5400000" sy="-100000" algn="bl" rotWithShape="0"/>
                </a:effectLst>
                <a:latin typeface="+mj-lt"/>
                <a:ea typeface="+mj-ea"/>
                <a:cs typeface="+mj-cs"/>
              </a:rPr>
              <a:t> </a:t>
            </a:r>
            <a:endParaRPr lang="en-US" altLang="en-US" sz="2800" dirty="0">
              <a:ln w="19050">
                <a:solidFill>
                  <a:srgbClr val="C00000"/>
                </a:solidFill>
              </a:ln>
              <a:effectLst>
                <a:reflection blurRad="6350" stA="55000" endA="300" endPos="45500" dir="5400000" sy="-100000" algn="bl" rotWithShape="0"/>
              </a:effectLst>
              <a:latin typeface="+mj-lt"/>
              <a:ea typeface="+mj-ea"/>
              <a:cs typeface="+mj-cs"/>
            </a:endParaRPr>
          </a:p>
        </p:txBody>
      </p:sp>
      <p:pic>
        <p:nvPicPr>
          <p:cNvPr id="3" name="Imagen 2"/>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l="6436" r="8687"/>
          <a:stretch/>
        </p:blipFill>
        <p:spPr>
          <a:xfrm>
            <a:off x="6995711" y="605928"/>
            <a:ext cx="4836405" cy="6092327"/>
          </a:xfrm>
          <a:prstGeom prst="rect">
            <a:avLst/>
          </a:prstGeom>
          <a:ln w="19050">
            <a:solidFill>
              <a:schemeClr val="tx1"/>
            </a:solidFill>
            <a:prstDash val="lgDashDot"/>
          </a:ln>
        </p:spPr>
      </p:pic>
      <p:sp>
        <p:nvSpPr>
          <p:cNvPr id="2" name="Rectángulo 1"/>
          <p:cNvSpPr/>
          <p:nvPr/>
        </p:nvSpPr>
        <p:spPr>
          <a:xfrm>
            <a:off x="141155" y="1241145"/>
            <a:ext cx="6504080" cy="4339650"/>
          </a:xfrm>
          <a:prstGeom prst="rect">
            <a:avLst/>
          </a:prstGeom>
          <a:solidFill>
            <a:schemeClr val="bg1"/>
          </a:solidFill>
          <a:ln w="19050">
            <a:solidFill>
              <a:schemeClr val="tx1"/>
            </a:solidFill>
            <a:prstDash val="lgDashDot"/>
          </a:ln>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Apreciado Wilson y Cristina,</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Por </a:t>
            </a:r>
            <a:r>
              <a:rPr lang="es-ES" sz="1200" dirty="0"/>
              <a:t>favor reciban mis más cordiales saludos.</a:t>
            </a:r>
          </a:p>
          <a:p>
            <a:pPr algn="just" eaLnBrk="0" fontAlgn="base" hangingPunct="0">
              <a:spcBef>
                <a:spcPct val="0"/>
              </a:spcBef>
              <a:spcAft>
                <a:spcPct val="0"/>
              </a:spcAft>
              <a:buClr>
                <a:schemeClr val="accent1"/>
              </a:buClr>
              <a:buSzPct val="80000"/>
              <a:buFont typeface="Arial" panose="020B0604020202020204" pitchFamily="34" charset="0"/>
              <a:buNone/>
            </a:pPr>
            <a:endParaRPr lang="es-ES" sz="1200" dirty="0"/>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 </a:t>
            </a:r>
            <a:r>
              <a:rPr lang="es-ES" sz="1200" dirty="0" smtClean="0"/>
              <a:t>En </a:t>
            </a:r>
            <a:r>
              <a:rPr lang="es-ES" sz="1200" dirty="0"/>
              <a:t>nombre del U.S. SOYBEAN EXPORT COUNCIL (USSEC) es un placer informarles que su aplicación para usar la marca SUSTAINABLE U.S. SOY (SUSS) según el acuerdo de licencia estándar de USSEC fue APROBADA. Demuestra su sólido compromiso con las cadenas agroalimentarias sostenibles. Son la segunda empresa en Ecuador en obtener la marca.</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Adjunto </a:t>
            </a:r>
            <a:r>
              <a:rPr lang="es-ES" sz="1200" dirty="0"/>
              <a:t>a este mensaje, recibirán el acuerdo de licencia debidamente firmado por nuestros altos ejecutivos, las directrices de la marca y las ilustraciones de SUSTAINABLE U.S. </a:t>
            </a:r>
            <a:r>
              <a:rPr lang="es-ES" sz="1200" dirty="0" smtClean="0"/>
              <a:t>SOY; </a:t>
            </a:r>
            <a:r>
              <a:rPr lang="es-ES" sz="1200" dirty="0"/>
              <a:t>asegúrese de usar los artes de la marca correcta. No duden en ponerse en contacto conmigo en caso de que tengan preguntas sobre la ventaja de la SOSTENIBILIDAD DE LA SOYA de EE. UU. y sobre cómo aprovechar las estrategias de mercadeo que brinda la sostenibilidad.</a:t>
            </a:r>
          </a:p>
          <a:p>
            <a:pPr algn="just" eaLnBrk="0" fontAlgn="base" hangingPunct="0">
              <a:spcBef>
                <a:spcPct val="0"/>
              </a:spcBef>
              <a:spcAft>
                <a:spcPct val="0"/>
              </a:spcAft>
              <a:buClr>
                <a:schemeClr val="accent1"/>
              </a:buClr>
              <a:buSzPct val="80000"/>
              <a:buFont typeface="Arial" panose="020B0604020202020204" pitchFamily="34" charset="0"/>
              <a:buNone/>
            </a:pPr>
            <a:endParaRPr lang="es-ES" sz="1200" dirty="0"/>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Este </a:t>
            </a:r>
            <a:r>
              <a:rPr lang="es-ES" sz="1200" dirty="0"/>
              <a:t>acuerdo de licencia se revisará el 4 de junio de 2024.</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Con </a:t>
            </a:r>
            <a:r>
              <a:rPr lang="es-ES" sz="1200" dirty="0"/>
              <a:t>los mejores deseos,</a:t>
            </a:r>
          </a:p>
          <a:p>
            <a:pPr algn="just" eaLnBrk="0" fontAlgn="base" hangingPunct="0">
              <a:spcBef>
                <a:spcPct val="0"/>
              </a:spcBef>
              <a:spcAft>
                <a:spcPct val="0"/>
              </a:spcAft>
              <a:buClr>
                <a:schemeClr val="accent1"/>
              </a:buClr>
              <a:buSzPct val="80000"/>
              <a:buFont typeface="Arial" panose="020B0604020202020204" pitchFamily="34" charset="0"/>
              <a:buNone/>
            </a:pPr>
            <a:endParaRPr lang="es-ES" sz="1200" dirty="0"/>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 </a:t>
            </a:r>
            <a:r>
              <a:rPr lang="es-ES" sz="1200" dirty="0" smtClean="0"/>
              <a:t> </a:t>
            </a:r>
            <a:endParaRPr lang="es-ES" sz="1200" dirty="0"/>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Luis Bustamante, </a:t>
            </a:r>
            <a:r>
              <a:rPr lang="es-ES" sz="1200" dirty="0" err="1"/>
              <a:t>Ph.D</a:t>
            </a:r>
            <a:r>
              <a:rPr lang="es-ES" sz="1200" dirty="0"/>
              <a:t>.</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err="1" smtClean="0"/>
              <a:t>Sustainability</a:t>
            </a:r>
            <a:r>
              <a:rPr lang="es-ES" sz="1200" dirty="0" smtClean="0"/>
              <a:t> </a:t>
            </a:r>
            <a:r>
              <a:rPr lang="es-ES" sz="1200" dirty="0"/>
              <a:t>Marketing Lead – LATAM</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U.S</a:t>
            </a:r>
            <a:r>
              <a:rPr lang="es-ES" sz="1200" dirty="0"/>
              <a:t>. </a:t>
            </a:r>
            <a:r>
              <a:rPr lang="es-ES" sz="1200" dirty="0" err="1"/>
              <a:t>Soybean</a:t>
            </a:r>
            <a:r>
              <a:rPr lang="es-ES" sz="1200" dirty="0"/>
              <a:t> </a:t>
            </a:r>
            <a:r>
              <a:rPr lang="es-ES" sz="1200" dirty="0" err="1"/>
              <a:t>Export</a:t>
            </a:r>
            <a:r>
              <a:rPr lang="es-ES" sz="1200" dirty="0"/>
              <a:t> Council (USSEC)</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smtClean="0"/>
              <a:t>www.USSoy.org  </a:t>
            </a:r>
            <a:r>
              <a:rPr lang="es-ES" sz="1200" dirty="0"/>
              <a:t>|  www.ussec.org</a:t>
            </a:r>
            <a:endParaRPr lang="en-US" sz="1200" dirty="0"/>
          </a:p>
        </p:txBody>
      </p:sp>
      <p:pic>
        <p:nvPicPr>
          <p:cNvPr id="6" name="Imagen 5">
            <a:extLst>
              <a:ext uri="{FF2B5EF4-FFF2-40B4-BE49-F238E27FC236}">
                <a16:creationId xmlns:a16="http://schemas.microsoft.com/office/drawing/2014/main" id="{DFF4ECC0-FDC5-6868-4BA1-84309287A0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451" b="89925" l="9969" r="89953">
                        <a14:foregroundMark x1="26947" y1="81810" x2="68847" y2="72295"/>
                        <a14:foregroundMark x1="75156" y1="85168" x2="30218" y2="71362"/>
                        <a14:foregroundMark x1="29984" y1="76959" x2="21184" y2="80504"/>
                        <a14:foregroundMark x1="28349" y1="80504" x2="23910" y2="87780"/>
                        <a14:foregroundMark x1="65031" y1="76586" x2="77025" y2="81157"/>
                        <a14:foregroundMark x1="36526" y1="80877" x2="58411" y2="80877"/>
                        <a14:foregroundMark x1="48287" y1="75000" x2="25000" y2="51306"/>
                        <a14:foregroundMark x1="57321" y1="73601" x2="77025" y2="42817"/>
                        <a14:foregroundMark x1="77025" y1="39179" x2="59268" y2="8769"/>
                        <a14:foregroundMark x1="59502" y1="8396" x2="39564" y2="12034"/>
                        <a14:foregroundMark x1="39564" y1="10728" x2="23676" y2="33675"/>
                        <a14:foregroundMark x1="23676" y1="34328" x2="25312" y2="52332"/>
                        <a14:foregroundMark x1="35436" y1="64832" x2="22819" y2="49067"/>
                        <a14:foregroundMark x1="23131" y1="51026" x2="30763" y2="63806"/>
                        <a14:foregroundMark x1="36760" y1="60541" x2="64408" y2="59515"/>
                        <a14:foregroundMark x1="65810" y1="64459" x2="37617" y2="59515"/>
                        <a14:foregroundMark x1="41199" y1="65112" x2="60047" y2="66418"/>
                        <a14:foregroundMark x1="61137" y1="64459" x2="51558" y2="73974"/>
                        <a14:foregroundMark x1="47196" y1="67444" x2="56776" y2="73321"/>
                        <a14:foregroundMark x1="23131" y1="48694" x2="20639" y2="30037"/>
                        <a14:foregroundMark x1="27181" y1="31716" x2="26090" y2="48414"/>
                        <a14:foregroundMark x1="26402" y1="48414" x2="32165" y2="56623"/>
                        <a14:foregroundMark x1="22586" y1="31716" x2="27181" y2="18563"/>
                        <a14:foregroundMark x1="28037" y1="14925" x2="41199" y2="5131"/>
                        <a14:foregroundMark x1="30763" y1="20243" x2="28583" y2="26399"/>
                        <a14:foregroundMark x1="22586" y1="30037" x2="24221" y2="23507"/>
                        <a14:foregroundMark x1="43925" y1="5131" x2="60358" y2="5131"/>
                        <a14:foregroundMark x1="60358" y1="7743" x2="72118" y2="16604"/>
                        <a14:foregroundMark x1="72664" y1="19869" x2="77025" y2="30690"/>
                        <a14:foregroundMark x1="77336" y1="30690" x2="78660" y2="43470"/>
                        <a14:foregroundMark x1="76791" y1="45802" x2="73442" y2="56623"/>
                        <a14:foregroundMark x1="73209" y1="56250" x2="68847" y2="64179"/>
                        <a14:foregroundMark x1="72897" y1="48041" x2="72897" y2="34981"/>
                        <a14:foregroundMark x1="71807" y1="26772" x2="67445" y2="17257"/>
                        <a14:foregroundMark x1="61137" y1="11007" x2="51558" y2="9701"/>
                        <a14:foregroundMark x1="49377" y1="7743" x2="49377" y2="7743"/>
                        <a14:foregroundMark x1="38551" y1="48414" x2="62072" y2="51679"/>
                        <a14:foregroundMark x1="57165" y1="46735" x2="36371" y2="52985"/>
                        <a14:foregroundMark x1="47897" y1="50653" x2="48131" y2="52332"/>
                        <a14:foregroundMark x1="34735" y1="65485" x2="29829" y2="64459"/>
                        <a14:foregroundMark x1="29206" y1="64272" x2="28972" y2="63899"/>
                        <a14:foregroundMark x1="38006" y1="59235" x2="45794" y2="58675"/>
                        <a14:foregroundMark x1="46262" y1="58116" x2="64330" y2="58675"/>
                        <a14:foregroundMark x1="64330" y1="58675" x2="64330" y2="58675"/>
                        <a14:foregroundMark x1="63785" y1="58396" x2="34424" y2="58675"/>
                      </a14:backgroundRemoval>
                    </a14:imgEffect>
                    <a14:imgEffect>
                      <a14:sharpenSoften amount="50000"/>
                    </a14:imgEffect>
                    <a14:imgEffect>
                      <a14:saturation sat="400000"/>
                    </a14:imgEffect>
                  </a14:imgLayer>
                </a14:imgProps>
              </a:ext>
            </a:extLst>
          </a:blip>
          <a:srcRect l="16391" t="2461" r="18431" b="9976"/>
          <a:stretch/>
        </p:blipFill>
        <p:spPr>
          <a:xfrm>
            <a:off x="5897103" y="4782684"/>
            <a:ext cx="615580" cy="720241"/>
          </a:xfrm>
          <a:prstGeom prst="rect">
            <a:avLst/>
          </a:prstGeom>
        </p:spPr>
      </p:pic>
    </p:spTree>
    <p:extLst>
      <p:ext uri="{BB962C8B-B14F-4D97-AF65-F5344CB8AC3E}">
        <p14:creationId xmlns:p14="http://schemas.microsoft.com/office/powerpoint/2010/main" val="2439220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0" y="0"/>
            <a:ext cx="12192000" cy="523220"/>
          </a:xfrm>
          <a:prstGeom prst="rect">
            <a:avLst/>
          </a:prstGeom>
          <a:solidFill>
            <a:schemeClr val="bg1"/>
          </a:solidFill>
          <a:extLst/>
        </p:spPr>
        <p:txBody>
          <a:bodyPr vert="horz" lIns="91440" tIns="45720" rIns="91440" bIns="45720" rtlCol="0" anchor="b">
            <a:noAutofit/>
          </a:bodyPr>
          <a:lstStyle/>
          <a:p>
            <a:pPr algn="ctr"/>
            <a:r>
              <a:rPr lang="en-US" altLang="en-US" sz="2800" dirty="0">
                <a:ln w="19050">
                  <a:solidFill>
                    <a:srgbClr val="C00000"/>
                  </a:solidFill>
                </a:ln>
                <a:effectLst>
                  <a:reflection blurRad="6350" stA="55000" endA="300" endPos="45500" dir="5400000" sy="-100000" algn="bl" rotWithShape="0"/>
                </a:effectLst>
              </a:rPr>
              <a:t>APROBACION DE USO DE MARCA SUSTAINTABLE U.S </a:t>
            </a:r>
            <a:r>
              <a:rPr lang="en-US" altLang="en-US" sz="2800" dirty="0" smtClean="0">
                <a:ln w="19050">
                  <a:solidFill>
                    <a:srgbClr val="C00000"/>
                  </a:solidFill>
                </a:ln>
                <a:effectLst>
                  <a:reflection blurRad="6350" stA="55000" endA="300" endPos="45500" dir="5400000" sy="-100000" algn="bl" rotWithShape="0"/>
                </a:effectLst>
              </a:rPr>
              <a:t>SOY- </a:t>
            </a:r>
            <a:r>
              <a:rPr lang="en-US" altLang="en-US" sz="2800" dirty="0" err="1" smtClean="0">
                <a:ln w="19050">
                  <a:solidFill>
                    <a:srgbClr val="C00000"/>
                  </a:solidFill>
                </a:ln>
                <a:effectLst>
                  <a:reflection blurRad="6350" stA="55000" endA="300" endPos="45500" dir="5400000" sy="-100000" algn="bl" rotWithShape="0"/>
                </a:effectLst>
              </a:rPr>
              <a:t>avipaz</a:t>
            </a:r>
            <a:r>
              <a:rPr lang="en-US" altLang="en-US" sz="2800" dirty="0" smtClean="0">
                <a:ln w="19050">
                  <a:solidFill>
                    <a:srgbClr val="C00000"/>
                  </a:solidFill>
                </a:ln>
                <a:effectLst>
                  <a:reflection blurRad="6350" stA="55000" endA="300" endPos="45500" dir="5400000" sy="-100000" algn="bl" rotWithShape="0"/>
                </a:effectLst>
              </a:rPr>
              <a:t> </a:t>
            </a:r>
            <a:endParaRPr lang="en-US" altLang="en-US" sz="2800" dirty="0">
              <a:ln w="19050">
                <a:solidFill>
                  <a:srgbClr val="C00000"/>
                </a:solidFill>
              </a:ln>
              <a:effectLst>
                <a:reflection blurRad="6350" stA="55000" endA="300" endPos="45500" dir="5400000" sy="-100000" algn="bl" rotWithShape="0"/>
              </a:effectLst>
            </a:endParaRPr>
          </a:p>
        </p:txBody>
      </p:sp>
      <p:sp>
        <p:nvSpPr>
          <p:cNvPr id="2" name="Rectángulo 1"/>
          <p:cNvSpPr/>
          <p:nvPr/>
        </p:nvSpPr>
        <p:spPr>
          <a:xfrm>
            <a:off x="235370" y="1110277"/>
            <a:ext cx="6005050" cy="4893647"/>
          </a:xfrm>
          <a:prstGeom prst="rect">
            <a:avLst/>
          </a:prstGeom>
          <a:solidFill>
            <a:schemeClr val="bg1"/>
          </a:solidFill>
          <a:ln w="19050">
            <a:solidFill>
              <a:schemeClr val="tx1"/>
            </a:solidFill>
            <a:prstDash val="lgDashDot"/>
          </a:ln>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Apreciados Francisco y Julia,</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Por favor reciban mis más cordiales saludos.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 </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En nombre del U.S. SOYBEAN EXPORT COUNCIL (USSEC) es un placer informarles que su aplicación para usar la marca SUSTAINABLE U.S. SOY (SUSS) según el acuerdo de licencia estándar de USSEC fue APROBADA. Demuestra su sólido compromiso con las cadenas agroalimentarias sostenibles.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 </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Adjunto a este mensaje, recibirán el acuerdo de licencia debidamente firmado por nuestros altos ejecutivos, las directrices de la marca y las ilustraciones de SUSTAINABLE U.S. </a:t>
            </a:r>
            <a:r>
              <a:rPr lang="es-ES" sz="1200" dirty="0" smtClean="0"/>
              <a:t>SOY; </a:t>
            </a:r>
            <a:r>
              <a:rPr lang="es-ES" sz="1200" dirty="0"/>
              <a:t>asegúrese de usar los artes de la marca correcta. No duden en ponerse en contacto conmigo en caso de que tengan preguntas sobre la ventaja de la SOSTENIBILIDAD DE LA SOYA de EE. UU. y sobre cómo aprovechar las estrategias de mercadeo que brinda la sostenibilidad.</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 </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Este acuerdo de licencia se revisará el 29 de junio de 2024.</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 </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Con los mejores deseos,</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 </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 </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Luis Bustamante, </a:t>
            </a:r>
            <a:r>
              <a:rPr lang="es-ES" sz="1200" dirty="0" err="1"/>
              <a:t>Ph.D</a:t>
            </a:r>
            <a:r>
              <a:rPr lang="es-ES" sz="1200" dirty="0"/>
              <a:t>.</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err="1"/>
              <a:t>Sustainability</a:t>
            </a:r>
            <a:r>
              <a:rPr lang="es-ES" sz="1200" dirty="0"/>
              <a:t> Marketing Lead – LATAM</a:t>
            </a:r>
          </a:p>
          <a:p>
            <a:pPr algn="just" eaLnBrk="0" fontAlgn="base" hangingPunct="0">
              <a:spcBef>
                <a:spcPct val="0"/>
              </a:spcBef>
              <a:spcAft>
                <a:spcPct val="0"/>
              </a:spcAft>
              <a:buClr>
                <a:schemeClr val="accent1"/>
              </a:buClr>
              <a:buSzPct val="80000"/>
              <a:buFont typeface="Arial" panose="020B0604020202020204" pitchFamily="34" charset="0"/>
              <a:buNone/>
            </a:pPr>
            <a:r>
              <a:rPr lang="es-ES" sz="1200" dirty="0"/>
              <a:t>U.S. </a:t>
            </a:r>
            <a:r>
              <a:rPr lang="es-ES" sz="1200" dirty="0" err="1"/>
              <a:t>Soybean</a:t>
            </a:r>
            <a:r>
              <a:rPr lang="es-ES" sz="1200" dirty="0"/>
              <a:t> </a:t>
            </a:r>
            <a:r>
              <a:rPr lang="es-ES" sz="1200" dirty="0" err="1"/>
              <a:t>Export</a:t>
            </a:r>
            <a:r>
              <a:rPr lang="es-ES" sz="1200" dirty="0"/>
              <a:t> Council (</a:t>
            </a:r>
            <a:r>
              <a:rPr lang="es-ES" sz="1200" dirty="0" smtClean="0"/>
              <a:t>USSEC) </a:t>
            </a:r>
          </a:p>
          <a:p>
            <a:pPr eaLnBrk="0" fontAlgn="base" hangingPunct="0">
              <a:spcBef>
                <a:spcPct val="0"/>
              </a:spcBef>
              <a:spcAft>
                <a:spcPct val="0"/>
              </a:spcAft>
              <a:buClr>
                <a:schemeClr val="accent1"/>
              </a:buClr>
              <a:buSzPct val="80000"/>
              <a:buFont typeface="Arial" panose="020B0604020202020204" pitchFamily="34" charset="0"/>
              <a:buNone/>
            </a:pPr>
            <a:r>
              <a:rPr lang="es-ES" sz="1200" dirty="0" smtClean="0">
                <a:hlinkClick r:id="rId2"/>
              </a:rPr>
              <a:t>www.USSoy.org</a:t>
            </a:r>
            <a:r>
              <a:rPr lang="es-ES" sz="1200" dirty="0"/>
              <a:t>  |  </a:t>
            </a:r>
            <a:r>
              <a:rPr lang="es-ES" sz="1200" dirty="0">
                <a:hlinkClick r:id="rId3"/>
              </a:rPr>
              <a:t>www.ussec.org</a:t>
            </a:r>
            <a:endParaRPr lang="es-ES" sz="1200" dirty="0"/>
          </a:p>
        </p:txBody>
      </p:sp>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Lst>
          </a:blip>
          <a:stretch>
            <a:fillRect/>
          </a:stretch>
        </p:blipFill>
        <p:spPr>
          <a:xfrm>
            <a:off x="6805095" y="633389"/>
            <a:ext cx="4898490" cy="6075883"/>
          </a:xfrm>
          <a:prstGeom prst="rect">
            <a:avLst/>
          </a:prstGeom>
          <a:ln w="19050">
            <a:solidFill>
              <a:schemeClr val="tx1"/>
            </a:solidFill>
            <a:prstDash val="lgDashDot"/>
          </a:ln>
        </p:spPr>
      </p:pic>
    </p:spTree>
    <p:extLst>
      <p:ext uri="{BB962C8B-B14F-4D97-AF65-F5344CB8AC3E}">
        <p14:creationId xmlns:p14="http://schemas.microsoft.com/office/powerpoint/2010/main" val="3302152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048000" y="2951946"/>
            <a:ext cx="6096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pPr>
            <a:endParaRPr lang="es-ES" sz="1600" dirty="0"/>
          </a:p>
        </p:txBody>
      </p:sp>
      <p:sp>
        <p:nvSpPr>
          <p:cNvPr id="3" name="Rectángulo 2"/>
          <p:cNvSpPr/>
          <p:nvPr/>
        </p:nvSpPr>
        <p:spPr>
          <a:xfrm>
            <a:off x="5883006" y="0"/>
            <a:ext cx="21299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7345256" y="6470814"/>
            <a:ext cx="4775131" cy="415498"/>
          </a:xfrm>
          <a:prstGeom prst="rect">
            <a:avLst/>
          </a:prstGeom>
          <a:solidFill>
            <a:schemeClr val="bg1"/>
          </a:solidFill>
        </p:spPr>
        <p:txBody>
          <a:bodyPr wrap="square">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C" sz="1050" dirty="0" smtClean="0"/>
              <a:t>Fuente</a:t>
            </a:r>
            <a:r>
              <a:rPr lang="es-EC" sz="1050" dirty="0"/>
              <a:t>: </a:t>
            </a:r>
            <a:r>
              <a:rPr lang="es-EC" sz="1050" dirty="0">
                <a:hlinkClick r:id="rId2"/>
              </a:rPr>
              <a:t>https://</a:t>
            </a:r>
            <a:r>
              <a:rPr lang="es-EC" sz="1050" dirty="0" smtClean="0">
                <a:hlinkClick r:id="rId2"/>
              </a:rPr>
              <a:t>www.ecuavisa.com/noticias/economia/comercio-produccion-ecuador-camara-industrias-AB5452255</a:t>
            </a:r>
            <a:r>
              <a:rPr lang="es-EC" sz="1050" dirty="0" smtClean="0"/>
              <a:t>  </a:t>
            </a:r>
            <a:r>
              <a:rPr lang="es-EC" sz="1050" dirty="0"/>
              <a:t>24 de junio 2023</a:t>
            </a:r>
            <a:endParaRPr lang="en-US" sz="1050" dirty="0"/>
          </a:p>
        </p:txBody>
      </p:sp>
      <p:sp>
        <p:nvSpPr>
          <p:cNvPr id="14" name="Rectángulo 13"/>
          <p:cNvSpPr/>
          <p:nvPr/>
        </p:nvSpPr>
        <p:spPr>
          <a:xfrm>
            <a:off x="6187807" y="0"/>
            <a:ext cx="5883006" cy="990600"/>
          </a:xfrm>
          <a:prstGeom prst="rect">
            <a:avLst/>
          </a:prstGeom>
          <a:solidFill>
            <a:schemeClr val="bg1">
              <a:alpha val="68000"/>
            </a:schemeClr>
          </a:solidFill>
        </p:spPr>
        <p:txBody>
          <a:bodyPr vert="horz" lIns="91440" tIns="45720" rIns="91440" bIns="45720" rtlCol="0" anchor="b">
            <a:noAutofit/>
          </a:bodyPr>
          <a:lstStyle/>
          <a:p>
            <a:pPr algn="ctr">
              <a:lnSpc>
                <a:spcPct val="90000"/>
              </a:lnSpc>
              <a:spcBef>
                <a:spcPct val="0"/>
              </a:spcBef>
            </a:pPr>
            <a:r>
              <a:rPr lang="es-ES" sz="2000" b="1" cap="all" dirty="0">
                <a:ln w="12700">
                  <a:solidFill>
                    <a:srgbClr val="C00000"/>
                  </a:solidFill>
                </a:ln>
                <a:effectLst>
                  <a:reflection blurRad="6350" stA="55000" endA="300" endPos="45500" dir="5400000" sy="-100000" algn="bl" rotWithShape="0"/>
                </a:effectLst>
                <a:latin typeface="+mj-lt"/>
                <a:ea typeface="+mj-ea"/>
                <a:cs typeface="+mj-cs"/>
              </a:rPr>
              <a:t>Las ventas del sector privado se desaceleran, según la Cámara de Industrias y </a:t>
            </a:r>
            <a:r>
              <a:rPr lang="es-ES" sz="2000" b="1" cap="all" dirty="0" smtClean="0">
                <a:ln w="12700">
                  <a:solidFill>
                    <a:srgbClr val="C00000"/>
                  </a:solidFill>
                </a:ln>
                <a:effectLst>
                  <a:reflection blurRad="6350" stA="55000" endA="300" endPos="45500" dir="5400000" sy="-100000" algn="bl" rotWithShape="0"/>
                </a:effectLst>
                <a:latin typeface="+mj-lt"/>
                <a:ea typeface="+mj-ea"/>
                <a:cs typeface="+mj-cs"/>
              </a:rPr>
              <a:t>Producción</a:t>
            </a:r>
            <a:endParaRPr lang="es-ES" sz="2000" b="1" cap="all" dirty="0">
              <a:ln w="12700">
                <a:solidFill>
                  <a:srgbClr val="C00000"/>
                </a:solidFill>
              </a:ln>
              <a:effectLst>
                <a:reflection blurRad="6350" stA="55000" endA="300" endPos="45500" dir="5400000" sy="-100000" algn="bl" rotWithShape="0"/>
              </a:effectLst>
              <a:latin typeface="+mj-lt"/>
              <a:ea typeface="+mj-ea"/>
              <a:cs typeface="+mj-cs"/>
            </a:endParaRPr>
          </a:p>
        </p:txBody>
      </p:sp>
      <p:sp>
        <p:nvSpPr>
          <p:cNvPr id="15" name="Rectángulo 14"/>
          <p:cNvSpPr/>
          <p:nvPr/>
        </p:nvSpPr>
        <p:spPr>
          <a:xfrm>
            <a:off x="6187805" y="917480"/>
            <a:ext cx="598215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pPr>
            <a:r>
              <a:rPr lang="es-ES" sz="1200" dirty="0"/>
              <a:t>La </a:t>
            </a:r>
            <a:r>
              <a:rPr lang="es-ES" sz="1200" dirty="0">
                <a:hlinkClick r:id="rId3"/>
              </a:rPr>
              <a:t>ventas</a:t>
            </a:r>
            <a:r>
              <a:rPr lang="es-ES" sz="1200" dirty="0"/>
              <a:t> y exportaciones del sector privado se desaceleran, según las cifras de la Cámara de Industrias y Producción de Ecuador (CIP). El organismo comparó los registros del primer cuatrimestre de 2023 con los del mismo periodo de 2022 y 2021 y concluyó que existe una reducción del </a:t>
            </a:r>
            <a:r>
              <a:rPr lang="es-ES" sz="1200" dirty="0" smtClean="0"/>
              <a:t>consumo. </a:t>
            </a:r>
            <a:r>
              <a:rPr lang="es-ES" sz="1200" dirty="0"/>
              <a:t>Entre enero y abril de 2021 y el mismo periodo de 2022, las ventas crecieron en 8 200 millones de dólares, pero en ese mismo lapso de 2023 el crecimiento fue de </a:t>
            </a:r>
            <a:r>
              <a:rPr lang="es-ES" sz="1200" dirty="0" smtClean="0"/>
              <a:t>      USD </a:t>
            </a:r>
            <a:r>
              <a:rPr lang="es-ES" sz="1200" dirty="0"/>
              <a:t>1 963 millones.</a:t>
            </a:r>
            <a:endParaRPr lang="en-US" sz="1200" dirty="0"/>
          </a:p>
          <a:p>
            <a:pPr algn="just" eaLnBrk="0" fontAlgn="base" hangingPunct="0">
              <a:spcBef>
                <a:spcPct val="0"/>
              </a:spcBef>
              <a:spcAft>
                <a:spcPct val="0"/>
              </a:spcAft>
              <a:buClr>
                <a:schemeClr val="accent1"/>
              </a:buClr>
              <a:buSzPct val="80000"/>
              <a:buFont typeface="Arial" panose="020B0604020202020204" pitchFamily="34" charset="0"/>
              <a:buNone/>
            </a:pPr>
            <a:endParaRPr lang="en-US" sz="1200" dirty="0"/>
          </a:p>
        </p:txBody>
      </p:sp>
      <p:sp>
        <p:nvSpPr>
          <p:cNvPr id="16" name="Rectángulo 15"/>
          <p:cNvSpPr/>
          <p:nvPr/>
        </p:nvSpPr>
        <p:spPr>
          <a:xfrm>
            <a:off x="8402196" y="2183893"/>
            <a:ext cx="3789804"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pPr>
            <a:r>
              <a:rPr lang="es-ES" sz="1200" dirty="0"/>
              <a:t>Entre enero y abril de 2021 y el mismo periodo de 2022, las ventas crecieron en 8 200 millones de dólares, pero en ese mismo lapso de 2023 el crecimiento fue de USD 1 963 millones. De acuerdo a Pablo Jiménez, vicepresidente de la Cámara de Industrias y las Producción, "el mundo está entrando en una recesión y la demanda se desacelera".</a:t>
            </a:r>
          </a:p>
          <a:p>
            <a:pPr algn="just" eaLnBrk="0" fontAlgn="base" hangingPunct="0">
              <a:spcBef>
                <a:spcPct val="0"/>
              </a:spcBef>
              <a:spcAft>
                <a:spcPct val="0"/>
              </a:spcAft>
              <a:buClr>
                <a:schemeClr val="accent1"/>
              </a:buClr>
              <a:buSzPct val="80000"/>
            </a:pPr>
            <a:r>
              <a:rPr lang="es-ES" sz="1200" dirty="0"/>
              <a:t>En las proyecciones de la CIP también se prevé una caída de ventas en sectores como la agricultura y la industria manufacturera, entre mayo y julio.</a:t>
            </a:r>
          </a:p>
          <a:p>
            <a:pPr algn="just" eaLnBrk="0" fontAlgn="base" hangingPunct="0">
              <a:spcBef>
                <a:spcPct val="0"/>
              </a:spcBef>
              <a:spcAft>
                <a:spcPct val="0"/>
              </a:spcAft>
              <a:buClr>
                <a:schemeClr val="accent1"/>
              </a:buClr>
              <a:buSzPct val="80000"/>
            </a:pPr>
            <a:endParaRPr lang="en-US" sz="1200" dirty="0"/>
          </a:p>
        </p:txBody>
      </p:sp>
      <p:pic>
        <p:nvPicPr>
          <p:cNvPr id="17" name="Imagen 16"/>
          <p:cNvPicPr>
            <a:picLocks noChangeAspect="1"/>
          </p:cNvPicPr>
          <p:nvPr/>
        </p:nvPicPr>
        <p:blipFill>
          <a:blip r:embed="rId4"/>
          <a:stretch>
            <a:fillRect/>
          </a:stretch>
        </p:blipFill>
        <p:spPr>
          <a:xfrm>
            <a:off x="6209841" y="2368559"/>
            <a:ext cx="2170318" cy="2010825"/>
          </a:xfrm>
          <a:prstGeom prst="rect">
            <a:avLst/>
          </a:prstGeom>
          <a:ln w="19050">
            <a:solidFill>
              <a:schemeClr val="tx1"/>
            </a:solidFill>
            <a:prstDash val="lgDashDot"/>
          </a:ln>
        </p:spPr>
      </p:pic>
      <p:sp>
        <p:nvSpPr>
          <p:cNvPr id="18" name="Rectángulo 17"/>
          <p:cNvSpPr/>
          <p:nvPr/>
        </p:nvSpPr>
        <p:spPr>
          <a:xfrm>
            <a:off x="6209841" y="4466516"/>
            <a:ext cx="5960123" cy="1569660"/>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pPr>
            <a:r>
              <a:rPr lang="es-ES" sz="1200" dirty="0" smtClean="0"/>
              <a:t>Y </a:t>
            </a:r>
            <a:r>
              <a:rPr lang="es-ES" sz="1200" dirty="0"/>
              <a:t>aunque en varios meses las cifras no son positivas, la ventas de otros meses compensan, por lo que la CIP proyecta que 2023 cierre con saldo a favor, pese a la incertidumbre política y los eventos naturales adversos.</a:t>
            </a:r>
          </a:p>
          <a:p>
            <a:pPr algn="just" eaLnBrk="0" fontAlgn="base" hangingPunct="0">
              <a:spcBef>
                <a:spcPct val="0"/>
              </a:spcBef>
              <a:spcAft>
                <a:spcPct val="0"/>
              </a:spcAft>
              <a:buClr>
                <a:schemeClr val="accent1"/>
              </a:buClr>
              <a:buSzPct val="80000"/>
            </a:pPr>
            <a:r>
              <a:rPr lang="es-ES" sz="1200" dirty="0"/>
              <a:t>La Cámara indica que el crecimiento de ventas del sector privado se sustenta en actividades como la construcción, el transporte y almacenamiento, explotación de minas y canteras y las actividades financieras y de seguros.</a:t>
            </a:r>
          </a:p>
          <a:p>
            <a:pPr algn="just" eaLnBrk="0" fontAlgn="base" hangingPunct="0">
              <a:spcBef>
                <a:spcPct val="0"/>
              </a:spcBef>
              <a:spcAft>
                <a:spcPct val="0"/>
              </a:spcAft>
              <a:buClr>
                <a:schemeClr val="accent1"/>
              </a:buClr>
              <a:buSzPct val="80000"/>
            </a:pPr>
            <a:endParaRPr lang="en-US" sz="1200" dirty="0"/>
          </a:p>
        </p:txBody>
      </p:sp>
      <p:sp>
        <p:nvSpPr>
          <p:cNvPr id="19" name="Título 6"/>
          <p:cNvSpPr>
            <a:spLocks noGrp="1"/>
          </p:cNvSpPr>
          <p:nvPr>
            <p:ph type="ctrTitle"/>
          </p:nvPr>
        </p:nvSpPr>
        <p:spPr>
          <a:xfrm>
            <a:off x="0" y="202403"/>
            <a:ext cx="5860973" cy="550741"/>
          </a:xfrm>
          <a:solidFill>
            <a:schemeClr val="bg1">
              <a:alpha val="74000"/>
            </a:schemeClr>
          </a:solidFill>
        </p:spPr>
        <p:txBody>
          <a:bodyPr vert="horz" lIns="91440" tIns="45720" rIns="91440" bIns="45720" rtlCol="0" anchor="b">
            <a:noAutofit/>
          </a:bodyPr>
          <a:lstStyle/>
          <a:p>
            <a:pPr algn="ctr"/>
            <a:r>
              <a:rPr lang="en-US" altLang="en-US" sz="3200" b="1" dirty="0" smtClean="0">
                <a:ln w="12700">
                  <a:solidFill>
                    <a:srgbClr val="C00000"/>
                  </a:solidFill>
                </a:ln>
                <a:effectLst>
                  <a:reflection blurRad="6350" stA="55000" endA="300" endPos="45500" dir="5400000" sy="-100000" algn="bl" rotWithShape="0"/>
                </a:effectLst>
              </a:rPr>
              <a:t>DIA NACIONAL DEL POLLO</a:t>
            </a:r>
            <a:endParaRPr lang="en-US" sz="3200" b="1" dirty="0">
              <a:ln w="12700">
                <a:solidFill>
                  <a:srgbClr val="C00000"/>
                </a:solidFill>
              </a:ln>
              <a:effectLst>
                <a:reflection blurRad="6350" stA="55000" endA="300" endPos="45500" dir="5400000" sy="-100000" algn="bl" rotWithShape="0"/>
              </a:effectLst>
            </a:endParaRPr>
          </a:p>
        </p:txBody>
      </p:sp>
      <p:sp>
        <p:nvSpPr>
          <p:cNvPr id="20" name="Rectángulo 19"/>
          <p:cNvSpPr/>
          <p:nvPr/>
        </p:nvSpPr>
        <p:spPr>
          <a:xfrm>
            <a:off x="0" y="3548341"/>
            <a:ext cx="5860969" cy="2677656"/>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C" sz="1200" dirty="0" smtClean="0"/>
              <a:t>Mediante </a:t>
            </a:r>
            <a:r>
              <a:rPr lang="es-EC" sz="1200" dirty="0"/>
              <a:t>Acuerdo Ministerial 005-2019, el Ministerio de Agricultura y Ganadería estableció el primer viernes de julio, de cada año, como el Día Nacional de la Carne de Pollo, con el propósito de promover e incrementar el consumo entre la población ecuatoriana de una de las proteínas animales de más alto valor nutritivo, así como fomentar la actividad de los productores avícolas nacionales.</a:t>
            </a:r>
            <a:endParaRPr lang="en-US" sz="1200" dirty="0"/>
          </a:p>
          <a:p>
            <a:pPr algn="just" eaLnBrk="0" fontAlgn="base" hangingPunct="0">
              <a:spcBef>
                <a:spcPct val="0"/>
              </a:spcBef>
              <a:spcAft>
                <a:spcPct val="0"/>
              </a:spcAft>
              <a:buClr>
                <a:schemeClr val="accent1"/>
              </a:buClr>
              <a:buSzPct val="80000"/>
              <a:buFont typeface="Arial" panose="020B0604020202020204" pitchFamily="34" charset="0"/>
              <a:buNone/>
            </a:pPr>
            <a:r>
              <a:rPr lang="es-EC" sz="1200" dirty="0"/>
              <a:t>La avicultura en nuestro país representa más de 300 mil empleos tanto directos como indirectos; en Ecuador 1.414 granjas se dedican a la producción de carne de pollo, alcanzando las 480 mil TM, destinadas al autoconsumo local. </a:t>
            </a:r>
            <a:endParaRPr lang="en-US" sz="1200" dirty="0"/>
          </a:p>
          <a:p>
            <a:pPr algn="just" eaLnBrk="0" fontAlgn="base" hangingPunct="0">
              <a:spcBef>
                <a:spcPct val="0"/>
              </a:spcBef>
              <a:spcAft>
                <a:spcPct val="0"/>
              </a:spcAft>
              <a:buClr>
                <a:schemeClr val="accent1"/>
              </a:buClr>
              <a:buSzPct val="80000"/>
              <a:buFont typeface="Arial" panose="020B0604020202020204" pitchFamily="34" charset="0"/>
              <a:buNone/>
            </a:pPr>
            <a:r>
              <a:rPr lang="es-EC" sz="1200" dirty="0"/>
              <a:t>Actualmente el sector </a:t>
            </a:r>
            <a:r>
              <a:rPr lang="es-EC" sz="1200" dirty="0" err="1"/>
              <a:t>avicola</a:t>
            </a:r>
            <a:r>
              <a:rPr lang="es-EC" sz="1200" dirty="0"/>
              <a:t> produce y seguirá produciendo proteína animal de calidad, siendo el compromiso de nuestros socios precautelar la soberanía alimentaria del país a través de un inquebrantable y arduo trabajo.</a:t>
            </a:r>
            <a:endParaRPr lang="en-US" sz="1200" dirty="0"/>
          </a:p>
        </p:txBody>
      </p:sp>
      <p:sp>
        <p:nvSpPr>
          <p:cNvPr id="21" name="Rectángulo 20"/>
          <p:cNvSpPr/>
          <p:nvPr/>
        </p:nvSpPr>
        <p:spPr>
          <a:xfrm>
            <a:off x="2386168" y="6619014"/>
            <a:ext cx="3438762" cy="253916"/>
          </a:xfrm>
          <a:prstGeom prst="rect">
            <a:avLst/>
          </a:prstGeom>
          <a:solidFill>
            <a:schemeClr val="bg1"/>
          </a:solidFill>
        </p:spPr>
        <p:txBody>
          <a:bodyPr wrap="none">
            <a:spAutoFit/>
          </a:bodyPr>
          <a:lstStyle/>
          <a:p>
            <a:pPr algn="just" eaLnBrk="0" fontAlgn="base" hangingPunct="0">
              <a:spcBef>
                <a:spcPct val="0"/>
              </a:spcBef>
              <a:spcAft>
                <a:spcPct val="0"/>
              </a:spcAft>
              <a:buClr>
                <a:schemeClr val="accent1"/>
              </a:buClr>
              <a:buSzPct val="80000"/>
              <a:buFont typeface="Arial" panose="020B0604020202020204" pitchFamily="34" charset="0"/>
              <a:buNone/>
            </a:pPr>
            <a:r>
              <a:rPr lang="es-EC" sz="1050" dirty="0" smtClean="0"/>
              <a:t>Fuente: Elaboración AFABA Viernes 7 de julio 2023</a:t>
            </a:r>
            <a:endParaRPr lang="en-US" sz="1050" dirty="0"/>
          </a:p>
        </p:txBody>
      </p:sp>
      <p:pic>
        <p:nvPicPr>
          <p:cNvPr id="22" name="Imagen 21" descr="Ecuador celebra el día del pollo | ILP-ALA"/>
          <p:cNvPicPr/>
          <p:nvPr/>
        </p:nvPicPr>
        <p:blipFill rotWithShape="1">
          <a:blip r:embed="rId5" cstate="print">
            <a:extLst>
              <a:ext uri="{28A0092B-C50C-407E-A947-70E740481C1C}">
                <a14:useLocalDpi xmlns:a14="http://schemas.microsoft.com/office/drawing/2010/main" val="0"/>
              </a:ext>
            </a:extLst>
          </a:blip>
          <a:srcRect b="7224"/>
          <a:stretch/>
        </p:blipFill>
        <p:spPr bwMode="auto">
          <a:xfrm>
            <a:off x="304795" y="720648"/>
            <a:ext cx="3602516" cy="2926490"/>
          </a:xfrm>
          <a:prstGeom prst="rect">
            <a:avLst/>
          </a:prstGeom>
          <a:ln>
            <a:noFill/>
          </a:ln>
          <a:effectLst>
            <a:softEdge rad="317500"/>
          </a:effectLst>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DFF4ECC0-FDC5-6868-4BA1-84309287A03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451" b="89925" l="9969" r="89953">
                        <a14:foregroundMark x1="26947" y1="81810" x2="68847" y2="72295"/>
                        <a14:foregroundMark x1="75156" y1="85168" x2="30218" y2="71362"/>
                        <a14:foregroundMark x1="29984" y1="76959" x2="21184" y2="80504"/>
                        <a14:foregroundMark x1="28349" y1="80504" x2="23910" y2="87780"/>
                        <a14:foregroundMark x1="65031" y1="76586" x2="77025" y2="81157"/>
                        <a14:foregroundMark x1="36526" y1="80877" x2="58411" y2="80877"/>
                        <a14:foregroundMark x1="48287" y1="75000" x2="25000" y2="51306"/>
                        <a14:foregroundMark x1="57321" y1="73601" x2="77025" y2="42817"/>
                        <a14:foregroundMark x1="77025" y1="39179" x2="59268" y2="8769"/>
                        <a14:foregroundMark x1="59502" y1="8396" x2="39564" y2="12034"/>
                        <a14:foregroundMark x1="39564" y1="10728" x2="23676" y2="33675"/>
                        <a14:foregroundMark x1="23676" y1="34328" x2="25312" y2="52332"/>
                        <a14:foregroundMark x1="35436" y1="64832" x2="22819" y2="49067"/>
                        <a14:foregroundMark x1="23131" y1="51026" x2="30763" y2="63806"/>
                        <a14:foregroundMark x1="36760" y1="60541" x2="64408" y2="59515"/>
                        <a14:foregroundMark x1="65810" y1="64459" x2="37617" y2="59515"/>
                        <a14:foregroundMark x1="41199" y1="65112" x2="60047" y2="66418"/>
                        <a14:foregroundMark x1="61137" y1="64459" x2="51558" y2="73974"/>
                        <a14:foregroundMark x1="47196" y1="67444" x2="56776" y2="73321"/>
                        <a14:foregroundMark x1="23131" y1="48694" x2="20639" y2="30037"/>
                        <a14:foregroundMark x1="27181" y1="31716" x2="26090" y2="48414"/>
                        <a14:foregroundMark x1="26402" y1="48414" x2="32165" y2="56623"/>
                        <a14:foregroundMark x1="22586" y1="31716" x2="27181" y2="18563"/>
                        <a14:foregroundMark x1="28037" y1="14925" x2="41199" y2="5131"/>
                        <a14:foregroundMark x1="30763" y1="20243" x2="28583" y2="26399"/>
                        <a14:foregroundMark x1="22586" y1="30037" x2="24221" y2="23507"/>
                        <a14:foregroundMark x1="43925" y1="5131" x2="60358" y2="5131"/>
                        <a14:foregroundMark x1="60358" y1="7743" x2="72118" y2="16604"/>
                        <a14:foregroundMark x1="72664" y1="19869" x2="77025" y2="30690"/>
                        <a14:foregroundMark x1="77336" y1="30690" x2="78660" y2="43470"/>
                        <a14:foregroundMark x1="76791" y1="45802" x2="73442" y2="56623"/>
                        <a14:foregroundMark x1="73209" y1="56250" x2="68847" y2="64179"/>
                        <a14:foregroundMark x1="72897" y1="48041" x2="72897" y2="34981"/>
                        <a14:foregroundMark x1="71807" y1="26772" x2="67445" y2="17257"/>
                        <a14:foregroundMark x1="61137" y1="11007" x2="51558" y2="9701"/>
                        <a14:foregroundMark x1="49377" y1="7743" x2="49377" y2="7743"/>
                        <a14:foregroundMark x1="38551" y1="48414" x2="62072" y2="51679"/>
                        <a14:foregroundMark x1="57165" y1="46735" x2="36371" y2="52985"/>
                        <a14:foregroundMark x1="47897" y1="50653" x2="48131" y2="52332"/>
                        <a14:foregroundMark x1="34735" y1="65485" x2="29829" y2="64459"/>
                        <a14:foregroundMark x1="29206" y1="64272" x2="28972" y2="63899"/>
                        <a14:foregroundMark x1="38006" y1="59235" x2="45794" y2="58675"/>
                        <a14:foregroundMark x1="46262" y1="58116" x2="64330" y2="58675"/>
                        <a14:foregroundMark x1="64330" y1="58675" x2="64330" y2="58675"/>
                        <a14:foregroundMark x1="63785" y1="58396" x2="34424" y2="58675"/>
                      </a14:backgroundRemoval>
                    </a14:imgEffect>
                    <a14:imgEffect>
                      <a14:sharpenSoften amount="50000"/>
                    </a14:imgEffect>
                    <a14:imgEffect>
                      <a14:saturation sat="400000"/>
                    </a14:imgEffect>
                  </a14:imgLayer>
                </a14:imgProps>
              </a:ext>
            </a:extLst>
          </a:blip>
          <a:srcRect l="16391" t="2461" r="18431" b="9976"/>
          <a:stretch/>
        </p:blipFill>
        <p:spPr>
          <a:xfrm>
            <a:off x="3997620" y="1267292"/>
            <a:ext cx="1490950" cy="1744442"/>
          </a:xfrm>
          <a:prstGeom prst="rect">
            <a:avLst/>
          </a:prstGeom>
        </p:spPr>
      </p:pic>
    </p:spTree>
    <p:extLst>
      <p:ext uri="{BB962C8B-B14F-4D97-AF65-F5344CB8AC3E}">
        <p14:creationId xmlns:p14="http://schemas.microsoft.com/office/powerpoint/2010/main" val="3979299521"/>
      </p:ext>
    </p:extLst>
  </p:cSld>
  <p:clrMapOvr>
    <a:masterClrMapping/>
  </p:clrMapOvr>
</p:sld>
</file>

<file path=ppt/theme/theme1.xml><?xml version="1.0" encoding="utf-8"?>
<a:theme xmlns:a="http://schemas.openxmlformats.org/drawingml/2006/main" name="Estela de condensació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398</TotalTime>
  <Words>1272</Words>
  <Application>Microsoft Office PowerPoint</Application>
  <PresentationFormat>Panorámica</PresentationFormat>
  <Paragraphs>101</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Aleo</vt:lpstr>
      <vt:lpstr>Arial</vt:lpstr>
      <vt:lpstr>Barlow</vt:lpstr>
      <vt:lpstr>Century Gothic</vt:lpstr>
      <vt:lpstr>Estela de condensación</vt:lpstr>
      <vt:lpstr>JUNIO</vt:lpstr>
      <vt:lpstr>Carta socios afaba precio maiz amaraillo duro cosecha nacional 2023</vt:lpstr>
      <vt:lpstr>Presentación de PowerPoint</vt:lpstr>
      <vt:lpstr>Presentación de PowerPoint</vt:lpstr>
      <vt:lpstr>Presentación de PowerPoint</vt:lpstr>
      <vt:lpstr>Reporte de absorción mensual de industrias</vt:lpstr>
      <vt:lpstr>APROBACION DE USO DE MARCA SUSTAINTABLE U.S SOY - afaba </vt:lpstr>
      <vt:lpstr>APROBACION DE USO DE MARCA SUSTAINTABLE U.S SOY- avipaz </vt:lpstr>
      <vt:lpstr>DIA NACIONAL DEL POLLO</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CINCO CAMBIOS EN EL RIMPE PROPONE LA REFORMA TRIBUTARIA</dc:title>
  <dc:creator>(Estudiante) Soledad Mileni Casa Nicolalde</dc:creator>
  <cp:lastModifiedBy>(Estudiante) Soledad Mileni Casa Nicolalde</cp:lastModifiedBy>
  <cp:revision>35</cp:revision>
  <dcterms:created xsi:type="dcterms:W3CDTF">2023-06-02T11:42:32Z</dcterms:created>
  <dcterms:modified xsi:type="dcterms:W3CDTF">2023-07-07T16:14:21Z</dcterms:modified>
</cp:coreProperties>
</file>